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al" panose="020B0604020202020204" pitchFamily="34" charset="0"/>
      <p:regular r:id="rId15"/>
    </p:embeddedFont>
    <p:embeddedFont>
      <p:font typeface="Arial Bold" panose="020B0704020202020204" pitchFamily="3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nva Sans" panose="020B0604020202020204" charset="0"/>
      <p:regular r:id="rId22"/>
    </p:embeddedFont>
    <p:embeddedFont>
      <p:font typeface="Garet Bold" panose="020B0604020202020204" charset="0"/>
      <p:regular r:id="rId23"/>
    </p:embeddedFont>
    <p:embeddedFont>
      <p:font typeface="Gotham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12.jpeg"/><Relationship Id="rId10" Type="http://schemas.openxmlformats.org/officeDocument/2006/relationships/image" Target="../media/image13.png"/><Relationship Id="rId4" Type="http://schemas.openxmlformats.org/officeDocument/2006/relationships/image" Target="../media/image11.sv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8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7.jpeg"/><Relationship Id="rId10" Type="http://schemas.openxmlformats.org/officeDocument/2006/relationships/image" Target="../media/image15.png"/><Relationship Id="rId4" Type="http://schemas.openxmlformats.org/officeDocument/2006/relationships/image" Target="../media/image11.sv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9992" y="-1680508"/>
            <a:ext cx="13648016" cy="1364801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728224" y="60566"/>
            <a:ext cx="11725929" cy="11711272"/>
          </a:xfrm>
          <a:custGeom>
            <a:avLst/>
            <a:gdLst/>
            <a:ahLst/>
            <a:cxnLst/>
            <a:rect l="l" t="t" r="r" b="b"/>
            <a:pathLst>
              <a:path w="11725929" h="11711272">
                <a:moveTo>
                  <a:pt x="0" y="0"/>
                </a:moveTo>
                <a:lnTo>
                  <a:pt x="11725930" y="0"/>
                </a:lnTo>
                <a:lnTo>
                  <a:pt x="11725930" y="11711272"/>
                </a:lnTo>
                <a:lnTo>
                  <a:pt x="0" y="11711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367381" y="-633119"/>
            <a:ext cx="11553237" cy="1155323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76280" y="4348446"/>
            <a:ext cx="1658466" cy="1656393"/>
          </a:xfrm>
          <a:custGeom>
            <a:avLst/>
            <a:gdLst/>
            <a:ahLst/>
            <a:cxnLst/>
            <a:rect l="l" t="t" r="r" b="b"/>
            <a:pathLst>
              <a:path w="1658466" h="1656393">
                <a:moveTo>
                  <a:pt x="0" y="0"/>
                </a:moveTo>
                <a:lnTo>
                  <a:pt x="1658465" y="0"/>
                </a:lnTo>
                <a:lnTo>
                  <a:pt x="1658465" y="1656393"/>
                </a:lnTo>
                <a:lnTo>
                  <a:pt x="0" y="1656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37613" y="4282161"/>
            <a:ext cx="1634041" cy="163404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191921" y="4348446"/>
            <a:ext cx="1658466" cy="1656393"/>
          </a:xfrm>
          <a:custGeom>
            <a:avLst/>
            <a:gdLst/>
            <a:ahLst/>
            <a:cxnLst/>
            <a:rect l="l" t="t" r="r" b="b"/>
            <a:pathLst>
              <a:path w="1658466" h="1656393">
                <a:moveTo>
                  <a:pt x="0" y="0"/>
                </a:moveTo>
                <a:lnTo>
                  <a:pt x="1658466" y="0"/>
                </a:lnTo>
                <a:lnTo>
                  <a:pt x="1658466" y="1656393"/>
                </a:lnTo>
                <a:lnTo>
                  <a:pt x="0" y="16563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153255" y="4282161"/>
            <a:ext cx="1634041" cy="16340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5011004" y="3674520"/>
            <a:ext cx="8477598" cy="1265200"/>
          </a:xfrm>
          <a:custGeom>
            <a:avLst/>
            <a:gdLst/>
            <a:ahLst/>
            <a:cxnLst/>
            <a:rect l="l" t="t" r="r" b="b"/>
            <a:pathLst>
              <a:path w="8477598" h="1265200">
                <a:moveTo>
                  <a:pt x="0" y="0"/>
                </a:moveTo>
                <a:lnTo>
                  <a:pt x="8477598" y="0"/>
                </a:lnTo>
                <a:lnTo>
                  <a:pt x="8477598" y="1265200"/>
                </a:lnTo>
                <a:lnTo>
                  <a:pt x="0" y="126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11510" y="5825308"/>
            <a:ext cx="8477598" cy="108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 spc="30" dirty="0">
                <a:solidFill>
                  <a:srgbClr val="1F2020"/>
                </a:solidFill>
                <a:latin typeface="Arial"/>
                <a:ea typeface="Arial"/>
                <a:cs typeface="Arial"/>
                <a:sym typeface="Arial"/>
              </a:rPr>
              <a:t>AI-Powered Hospitality &amp; Hotel Enterprise Solutions</a:t>
            </a:r>
          </a:p>
        </p:txBody>
      </p:sp>
      <p:sp>
        <p:nvSpPr>
          <p:cNvPr id="19" name="Freeform 19"/>
          <p:cNvSpPr/>
          <p:nvPr/>
        </p:nvSpPr>
        <p:spPr>
          <a:xfrm>
            <a:off x="-3219257" y="-287116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9609" y="1211199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0" y="0"/>
                </a:lnTo>
                <a:lnTo>
                  <a:pt x="1082230" y="470972"/>
                </a:lnTo>
                <a:lnTo>
                  <a:pt x="0" y="470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881131" y="4553000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799997" y="8635361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3"/>
                </a:lnTo>
                <a:lnTo>
                  <a:pt x="0" y="470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7002021" y="5102589"/>
            <a:ext cx="4696577" cy="61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5"/>
              </a:lnSpc>
            </a:pPr>
            <a:r>
              <a:rPr lang="en-US" sz="4300" b="1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Garet Bold"/>
                <a:ea typeface="Garet Bold"/>
                <a:cs typeface="Garet Bold"/>
                <a:sym typeface="Garet Bold"/>
              </a:rPr>
              <a:t>TECHNOLOGIES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70E703-7807-4F50-86E3-CBBAE19A18F1}"/>
              </a:ext>
            </a:extLst>
          </p:cNvPr>
          <p:cNvSpPr/>
          <p:nvPr/>
        </p:nvSpPr>
        <p:spPr>
          <a:xfrm>
            <a:off x="5182180" y="7660254"/>
            <a:ext cx="838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AI-Driven Operations | Guest Intelligence | Secure Platforms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23822" y="-2597848"/>
            <a:ext cx="10034819" cy="100348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26745" y="3629415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56125" y="-1756264"/>
            <a:ext cx="8485679" cy="84856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6763" y="-1185626"/>
            <a:ext cx="7344403" cy="73444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44277" r="-5535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3826041" y="4623082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87054" y="4078834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7054" y="4838458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87054" y="5680714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87054" y="6555226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277291" y="4074137"/>
            <a:ext cx="10078834" cy="47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Captures guest feedback across digital and on-site touchpoints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7291" y="5747020"/>
            <a:ext cx="10139234" cy="47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Enables rapid service recovery and improvements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7291" y="4860832"/>
            <a:ext cx="10139234" cy="47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AI analytics to detect issues early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7291" y="6621532"/>
            <a:ext cx="11205910" cy="47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Enhances guest satisfaction and brand loyalty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473695" y="1563044"/>
            <a:ext cx="10649472" cy="160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557" b="1" spc="45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Real-Time Guest Insights &amp; Experience Optimization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20517">
            <a:off x="-7117888" y="-8336704"/>
            <a:ext cx="11069128" cy="11055291"/>
          </a:xfrm>
          <a:custGeom>
            <a:avLst/>
            <a:gdLst/>
            <a:ahLst/>
            <a:cxnLst/>
            <a:rect l="l" t="t" r="r" b="b"/>
            <a:pathLst>
              <a:path w="11069128" h="11055291">
                <a:moveTo>
                  <a:pt x="0" y="0"/>
                </a:moveTo>
                <a:lnTo>
                  <a:pt x="11069128" y="0"/>
                </a:lnTo>
                <a:lnTo>
                  <a:pt x="11069128" y="11055291"/>
                </a:lnTo>
                <a:lnTo>
                  <a:pt x="0" y="1105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3755" y="1912254"/>
            <a:ext cx="7218645" cy="6030766"/>
          </a:xfrm>
          <a:custGeom>
            <a:avLst/>
            <a:gdLst/>
            <a:ahLst/>
            <a:cxnLst/>
            <a:rect l="l" t="t" r="r" b="b"/>
            <a:pathLst>
              <a:path w="7218645" h="6030766">
                <a:moveTo>
                  <a:pt x="0" y="0"/>
                </a:moveTo>
                <a:lnTo>
                  <a:pt x="7218645" y="0"/>
                </a:lnTo>
                <a:lnTo>
                  <a:pt x="7218645" y="6030766"/>
                </a:lnTo>
                <a:lnTo>
                  <a:pt x="0" y="6030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820517">
            <a:off x="-8579338" y="-9525478"/>
            <a:ext cx="12883553" cy="1288355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1820517">
            <a:off x="-7590616" y="-8536756"/>
            <a:ext cx="10906108" cy="1090610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9169600" y="2008005"/>
            <a:ext cx="0" cy="6922965"/>
          </a:xfrm>
          <a:prstGeom prst="line">
            <a:avLst/>
          </a:prstGeom>
          <a:ln w="38100" cap="flat">
            <a:solidFill>
              <a:srgbClr val="FBA90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9628378" y="2008005"/>
            <a:ext cx="577271" cy="730819"/>
            <a:chOff x="0" y="0"/>
            <a:chExt cx="164832" cy="2086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4832" cy="208675"/>
            </a:xfrm>
            <a:custGeom>
              <a:avLst/>
              <a:gdLst/>
              <a:ahLst/>
              <a:cxnLst/>
              <a:rect l="l" t="t" r="r" b="b"/>
              <a:pathLst>
                <a:path w="164832" h="208675">
                  <a:moveTo>
                    <a:pt x="0" y="0"/>
                  </a:moveTo>
                  <a:lnTo>
                    <a:pt x="164832" y="0"/>
                  </a:lnTo>
                  <a:lnTo>
                    <a:pt x="164832" y="208675"/>
                  </a:lnTo>
                  <a:lnTo>
                    <a:pt x="0" y="208675"/>
                  </a:ln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64832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9628378" y="2008005"/>
            <a:ext cx="0" cy="6922965"/>
          </a:xfrm>
          <a:prstGeom prst="line">
            <a:avLst/>
          </a:prstGeom>
          <a:ln w="38100" cap="flat">
            <a:solidFill>
              <a:srgbClr val="014E9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9917014" y="2008005"/>
            <a:ext cx="5985038" cy="730819"/>
            <a:chOff x="0" y="0"/>
            <a:chExt cx="1708943" cy="2086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708943" cy="208675"/>
            </a:xfrm>
            <a:custGeom>
              <a:avLst/>
              <a:gdLst/>
              <a:ahLst/>
              <a:cxnLst/>
              <a:rect l="l" t="t" r="r" b="b"/>
              <a:pathLst>
                <a:path w="1708943" h="208675">
                  <a:moveTo>
                    <a:pt x="84080" y="0"/>
                  </a:moveTo>
                  <a:lnTo>
                    <a:pt x="1624862" y="0"/>
                  </a:lnTo>
                  <a:cubicBezTo>
                    <a:pt x="1647162" y="0"/>
                    <a:pt x="1668548" y="8858"/>
                    <a:pt x="1684316" y="24627"/>
                  </a:cubicBezTo>
                  <a:cubicBezTo>
                    <a:pt x="1700084" y="40395"/>
                    <a:pt x="1708943" y="61781"/>
                    <a:pt x="1708943" y="84080"/>
                  </a:cubicBezTo>
                  <a:lnTo>
                    <a:pt x="1708943" y="124595"/>
                  </a:lnTo>
                  <a:cubicBezTo>
                    <a:pt x="1708943" y="171031"/>
                    <a:pt x="1671299" y="208675"/>
                    <a:pt x="1624862" y="208675"/>
                  </a:cubicBezTo>
                  <a:lnTo>
                    <a:pt x="84080" y="208675"/>
                  </a:lnTo>
                  <a:cubicBezTo>
                    <a:pt x="37644" y="208675"/>
                    <a:pt x="0" y="171031"/>
                    <a:pt x="0" y="124595"/>
                  </a:cubicBezTo>
                  <a:lnTo>
                    <a:pt x="0" y="84080"/>
                  </a:lnTo>
                  <a:cubicBezTo>
                    <a:pt x="0" y="37644"/>
                    <a:pt x="37644" y="0"/>
                    <a:pt x="8408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708943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71516" y="8200150"/>
            <a:ext cx="5828760" cy="730819"/>
            <a:chOff x="0" y="0"/>
            <a:chExt cx="1664320" cy="2086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4320" cy="208675"/>
            </a:xfrm>
            <a:custGeom>
              <a:avLst/>
              <a:gdLst/>
              <a:ahLst/>
              <a:cxnLst/>
              <a:rect l="l" t="t" r="r" b="b"/>
              <a:pathLst>
                <a:path w="1664320" h="208675">
                  <a:moveTo>
                    <a:pt x="86335" y="0"/>
                  </a:moveTo>
                  <a:lnTo>
                    <a:pt x="1577985" y="0"/>
                  </a:lnTo>
                  <a:cubicBezTo>
                    <a:pt x="1625666" y="0"/>
                    <a:pt x="1664320" y="38653"/>
                    <a:pt x="1664320" y="86335"/>
                  </a:cubicBezTo>
                  <a:lnTo>
                    <a:pt x="1664320" y="122340"/>
                  </a:lnTo>
                  <a:cubicBezTo>
                    <a:pt x="1664320" y="170022"/>
                    <a:pt x="1625666" y="208675"/>
                    <a:pt x="1577985" y="208675"/>
                  </a:cubicBezTo>
                  <a:lnTo>
                    <a:pt x="86335" y="208675"/>
                  </a:lnTo>
                  <a:cubicBezTo>
                    <a:pt x="38653" y="208675"/>
                    <a:pt x="0" y="170022"/>
                    <a:pt x="0" y="122340"/>
                  </a:cubicBezTo>
                  <a:lnTo>
                    <a:pt x="0" y="86335"/>
                  </a:lnTo>
                  <a:cubicBezTo>
                    <a:pt x="0" y="38653"/>
                    <a:pt x="38653" y="0"/>
                    <a:pt x="8633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07D0A">
                    <a:alpha val="100000"/>
                  </a:srgbClr>
                </a:gs>
                <a:gs pos="100000">
                  <a:srgbClr val="FBA908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664320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15053" y="8200150"/>
            <a:ext cx="1454546" cy="730819"/>
            <a:chOff x="0" y="0"/>
            <a:chExt cx="415325" cy="2086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15325" cy="208675"/>
            </a:xfrm>
            <a:custGeom>
              <a:avLst/>
              <a:gdLst/>
              <a:ahLst/>
              <a:cxnLst/>
              <a:rect l="l" t="t" r="r" b="b"/>
              <a:pathLst>
                <a:path w="415325" h="208675">
                  <a:moveTo>
                    <a:pt x="0" y="0"/>
                  </a:moveTo>
                  <a:lnTo>
                    <a:pt x="415325" y="0"/>
                  </a:lnTo>
                  <a:lnTo>
                    <a:pt x="415325" y="208675"/>
                  </a:lnTo>
                  <a:lnTo>
                    <a:pt x="0" y="208675"/>
                  </a:lnTo>
                  <a:close/>
                </a:path>
              </a:pathLst>
            </a:custGeom>
            <a:solidFill>
              <a:srgbClr val="FBA90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415325" cy="256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917014" y="3713266"/>
            <a:ext cx="7035581" cy="2789186"/>
          </a:xfrm>
          <a:custGeom>
            <a:avLst/>
            <a:gdLst/>
            <a:ahLst/>
            <a:cxnLst/>
            <a:rect l="l" t="t" r="r" b="b"/>
            <a:pathLst>
              <a:path w="7035581" h="2789186">
                <a:moveTo>
                  <a:pt x="0" y="0"/>
                </a:moveTo>
                <a:lnTo>
                  <a:pt x="7035580" y="0"/>
                </a:lnTo>
                <a:lnTo>
                  <a:pt x="7035580" y="2789187"/>
                </a:lnTo>
                <a:lnTo>
                  <a:pt x="0" y="2789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 rot="-1820517">
            <a:off x="13486550" y="6441456"/>
            <a:ext cx="12883553" cy="1288355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1820517">
            <a:off x="14948001" y="7630230"/>
            <a:ext cx="11069128" cy="11055291"/>
          </a:xfrm>
          <a:custGeom>
            <a:avLst/>
            <a:gdLst/>
            <a:ahLst/>
            <a:cxnLst/>
            <a:rect l="l" t="t" r="r" b="b"/>
            <a:pathLst>
              <a:path w="11069128" h="11055291">
                <a:moveTo>
                  <a:pt x="0" y="0"/>
                </a:moveTo>
                <a:lnTo>
                  <a:pt x="11069127" y="0"/>
                </a:lnTo>
                <a:lnTo>
                  <a:pt x="11069127" y="11055291"/>
                </a:lnTo>
                <a:lnTo>
                  <a:pt x="0" y="11055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 rot="-1820517">
            <a:off x="14475273" y="7430178"/>
            <a:ext cx="10906108" cy="1090610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-2838315" y="8622903"/>
            <a:ext cx="5563865" cy="2421319"/>
          </a:xfrm>
          <a:custGeom>
            <a:avLst/>
            <a:gdLst/>
            <a:ahLst/>
            <a:cxnLst/>
            <a:rect l="l" t="t" r="r" b="b"/>
            <a:pathLst>
              <a:path w="5563865" h="2421319">
                <a:moveTo>
                  <a:pt x="0" y="0"/>
                </a:moveTo>
                <a:lnTo>
                  <a:pt x="5563865" y="0"/>
                </a:lnTo>
                <a:lnTo>
                  <a:pt x="5563865" y="2421319"/>
                </a:lnTo>
                <a:lnTo>
                  <a:pt x="0" y="242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2820097" y="7223342"/>
            <a:ext cx="2118056" cy="362761"/>
          </a:xfrm>
          <a:custGeom>
            <a:avLst/>
            <a:gdLst/>
            <a:ahLst/>
            <a:cxnLst/>
            <a:rect l="l" t="t" r="r" b="b"/>
            <a:pathLst>
              <a:path w="2118056" h="362761">
                <a:moveTo>
                  <a:pt x="0" y="0"/>
                </a:moveTo>
                <a:lnTo>
                  <a:pt x="2118056" y="0"/>
                </a:lnTo>
                <a:lnTo>
                  <a:pt x="2118056" y="362761"/>
                </a:lnTo>
                <a:lnTo>
                  <a:pt x="0" y="3627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0067665" y="2152402"/>
            <a:ext cx="5545752" cy="852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451" b="1" spc="24">
                <a:solidFill>
                  <a:srgbClr val="FCFDFE"/>
                </a:solidFill>
                <a:latin typeface="Arial Bold"/>
                <a:ea typeface="Arial Bold"/>
                <a:cs typeface="Arial Bold"/>
                <a:sym typeface="Arial Bold"/>
              </a:rPr>
              <a:t>CLOUD TECHNOLOGIES</a:t>
            </a:r>
          </a:p>
          <a:p>
            <a:pPr marL="0" lvl="1" indent="0" algn="l">
              <a:lnSpc>
                <a:spcPts val="3431"/>
              </a:lnSpc>
              <a:spcBef>
                <a:spcPct val="0"/>
              </a:spcBef>
            </a:pPr>
            <a:endParaRPr lang="en-US" sz="2451" b="1" spc="24">
              <a:solidFill>
                <a:srgbClr val="FCFDF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4063577" y="8310016"/>
            <a:ext cx="5545752" cy="852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31"/>
              </a:lnSpc>
            </a:pPr>
            <a:r>
              <a:rPr lang="en-US" sz="2451" b="1" spc="24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DEVELOPMENT TECHNOLOGIES</a:t>
            </a:r>
          </a:p>
          <a:p>
            <a:pPr marL="0" lvl="1" indent="0" algn="l">
              <a:lnSpc>
                <a:spcPts val="3431"/>
              </a:lnSpc>
              <a:spcBef>
                <a:spcPct val="0"/>
              </a:spcBef>
            </a:pPr>
            <a:endParaRPr lang="en-US" sz="2451" b="1" spc="24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81555" y="-2530834"/>
            <a:ext cx="10034819" cy="100348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26745" y="3629415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356125" y="-1756264"/>
            <a:ext cx="8485679" cy="84856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6763" y="-1185626"/>
            <a:ext cx="7344403" cy="73444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4726" r="-37367" b="-14657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3890166" y="438102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9815" y="7684424"/>
            <a:ext cx="9252945" cy="1769626"/>
          </a:xfrm>
          <a:custGeom>
            <a:avLst/>
            <a:gdLst/>
            <a:ahLst/>
            <a:cxnLst/>
            <a:rect l="l" t="t" r="r" b="b"/>
            <a:pathLst>
              <a:path w="9252945" h="1769626">
                <a:moveTo>
                  <a:pt x="0" y="0"/>
                </a:moveTo>
                <a:lnTo>
                  <a:pt x="9252945" y="0"/>
                </a:lnTo>
                <a:lnTo>
                  <a:pt x="9252945" y="1769625"/>
                </a:lnTo>
                <a:lnTo>
                  <a:pt x="0" y="17696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69815" y="1028700"/>
            <a:ext cx="7758477" cy="74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74"/>
              </a:lnSpc>
            </a:pPr>
            <a:r>
              <a:rPr lang="en-US" sz="4934" b="1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WHY PARTNER WITH 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9815" y="2413651"/>
            <a:ext cx="8645677" cy="572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0"/>
              </a:lnSpc>
              <a:spcBef>
                <a:spcPct val="0"/>
              </a:spcBef>
            </a:pPr>
            <a:r>
              <a:rPr lang="en-US" sz="2293" b="1" spc="2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Highly Experienced Professionals with Hands-On Expertise</a:t>
            </a:r>
          </a:p>
          <a:p>
            <a:pPr marL="451910" lvl="1" indent="-225955" algn="just">
              <a:lnSpc>
                <a:spcPts val="2930"/>
              </a:lnSpc>
              <a:buFont typeface="Arial"/>
              <a:buChar char="•"/>
            </a:pPr>
            <a:r>
              <a:rPr lang="en-US" sz="2093" spc="2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expert team delivers proven AI solutions for hospitality operations and guest experiences—fast, reliable, and available 24/7 for seamless performance.</a:t>
            </a:r>
          </a:p>
          <a:p>
            <a:pPr algn="just">
              <a:lnSpc>
                <a:spcPts val="3210"/>
              </a:lnSpc>
              <a:spcBef>
                <a:spcPct val="0"/>
              </a:spcBef>
            </a:pPr>
            <a:endParaRPr lang="en-US" sz="2093" spc="2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3210"/>
              </a:lnSpc>
              <a:spcBef>
                <a:spcPct val="0"/>
              </a:spcBef>
            </a:pPr>
            <a:r>
              <a:rPr lang="en-US" sz="2293" b="1" spc="2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Scalable, Agile Delivery</a:t>
            </a:r>
          </a:p>
          <a:p>
            <a:pPr marL="451910" lvl="1" indent="-225955" algn="just">
              <a:lnSpc>
                <a:spcPts val="2930"/>
              </a:lnSpc>
              <a:buFont typeface="Arial"/>
              <a:buChar char="•"/>
            </a:pPr>
            <a:r>
              <a:rPr lang="en-US" sz="2093" spc="2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Flexible team structures tailored to your business needs—ensuring craftsmanship, accountability, and rapid execution at any scale.</a:t>
            </a:r>
          </a:p>
          <a:p>
            <a:pPr algn="just">
              <a:lnSpc>
                <a:spcPts val="3210"/>
              </a:lnSpc>
              <a:spcBef>
                <a:spcPct val="0"/>
              </a:spcBef>
            </a:pPr>
            <a:endParaRPr lang="en-US" sz="2093" spc="2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3210"/>
              </a:lnSpc>
              <a:spcBef>
                <a:spcPct val="0"/>
              </a:spcBef>
            </a:pPr>
            <a:r>
              <a:rPr lang="en-US" sz="2293" b="1" spc="2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End-to-End IT &amp; Cloud Solutions</a:t>
            </a:r>
          </a:p>
          <a:p>
            <a:pPr marL="451910" lvl="1" indent="-225955" algn="just">
              <a:lnSpc>
                <a:spcPts val="2930"/>
              </a:lnSpc>
              <a:buFont typeface="Arial"/>
              <a:buChar char="•"/>
            </a:pPr>
            <a:r>
              <a:rPr lang="en-US" sz="2093" spc="2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system analysis to enterprise cloud deployment, we drive digital transformation using the latest technologies and best practices.</a:t>
            </a:r>
          </a:p>
          <a:p>
            <a:pPr algn="just">
              <a:lnSpc>
                <a:spcPts val="2930"/>
              </a:lnSpc>
              <a:spcBef>
                <a:spcPct val="0"/>
              </a:spcBef>
            </a:pPr>
            <a:endParaRPr lang="en-US" sz="2093" spc="2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2930"/>
              </a:lnSpc>
              <a:spcBef>
                <a:spcPct val="0"/>
              </a:spcBef>
            </a:pPr>
            <a:endParaRPr lang="en-US" sz="2093" spc="2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574902" y="4511052"/>
            <a:ext cx="6571378" cy="657137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2471" tIns="52471" rIns="52471" bIns="5247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16121" y="6833511"/>
            <a:ext cx="10591431" cy="4484121"/>
            <a:chOff x="0" y="0"/>
            <a:chExt cx="2753355" cy="11656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3355" cy="1165695"/>
            </a:xfrm>
            <a:custGeom>
              <a:avLst/>
              <a:gdLst/>
              <a:ahLst/>
              <a:cxnLst/>
              <a:rect l="l" t="t" r="r" b="b"/>
              <a:pathLst>
                <a:path w="2753355" h="1165695">
                  <a:moveTo>
                    <a:pt x="0" y="0"/>
                  </a:moveTo>
                  <a:lnTo>
                    <a:pt x="2753355" y="0"/>
                  </a:lnTo>
                  <a:lnTo>
                    <a:pt x="2753355" y="1165695"/>
                  </a:lnTo>
                  <a:lnTo>
                    <a:pt x="0" y="1165695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753355" cy="1213320"/>
            </a:xfrm>
            <a:prstGeom prst="rect">
              <a:avLst/>
            </a:prstGeom>
          </p:spPr>
          <p:txBody>
            <a:bodyPr lIns="52471" tIns="52471" rIns="52471" bIns="5247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2913366" y="2701961"/>
            <a:ext cx="6672484" cy="667248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2471" tIns="52471" rIns="52471" bIns="5247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29801" y="3318395"/>
            <a:ext cx="5439614" cy="543961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50273"/>
              </a:stretch>
            </a:blipFill>
            <a:ln w="9525" cap="sq">
              <a:solidFill>
                <a:srgbClr val="004AAD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7159834" y="5076934"/>
            <a:ext cx="5439614" cy="54396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  <a:ln w="9525" cap="sq">
              <a:solidFill>
                <a:srgbClr val="17ADBC"/>
              </a:solidFill>
              <a:prstDash val="solid"/>
              <a:miter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186053" y="1057275"/>
            <a:ext cx="4450629" cy="680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0"/>
              </a:lnSpc>
            </a:pPr>
            <a:r>
              <a:rPr lang="en-US" sz="4745" b="1" spc="47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Let’s Build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6053" y="1895270"/>
            <a:ext cx="16073247" cy="824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00"/>
              </a:lnSpc>
            </a:pPr>
            <a:r>
              <a:rPr lang="en-US" sz="5755" b="1" spc="57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THE FUTURE OF HOSPITALITY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6053" y="2723701"/>
            <a:ext cx="9780367" cy="129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88"/>
              </a:lnSpc>
              <a:spcBef>
                <a:spcPct val="0"/>
              </a:spcBef>
            </a:pPr>
            <a:r>
              <a:rPr lang="en-US" sz="3634" spc="3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Partner with                                         today.</a:t>
            </a:r>
          </a:p>
          <a:p>
            <a:pPr algn="l">
              <a:lnSpc>
                <a:spcPts val="5088"/>
              </a:lnSpc>
              <a:spcBef>
                <a:spcPct val="0"/>
              </a:spcBef>
            </a:pPr>
            <a:endParaRPr lang="en-US" sz="3634" spc="36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879154" y="2723701"/>
            <a:ext cx="5562945" cy="129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88"/>
              </a:lnSpc>
              <a:spcBef>
                <a:spcPct val="0"/>
              </a:spcBef>
            </a:pPr>
            <a:r>
              <a:rPr lang="en-US" sz="3634" b="1" spc="36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UNILAW Technologies  </a:t>
            </a:r>
          </a:p>
          <a:p>
            <a:pPr algn="l">
              <a:lnSpc>
                <a:spcPts val="5088"/>
              </a:lnSpc>
              <a:spcBef>
                <a:spcPct val="0"/>
              </a:spcBef>
            </a:pPr>
            <a:endParaRPr lang="en-US" sz="3634" b="1" spc="36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22914" y="0"/>
            <a:ext cx="5465086" cy="10287000"/>
            <a:chOff x="0" y="0"/>
            <a:chExt cx="143936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64" cy="2709333"/>
            </a:xfrm>
            <a:custGeom>
              <a:avLst/>
              <a:gdLst/>
              <a:ahLst/>
              <a:cxnLst/>
              <a:rect l="l" t="t" r="r" b="b"/>
              <a:pathLst>
                <a:path w="1439364" h="2709333">
                  <a:moveTo>
                    <a:pt x="0" y="0"/>
                  </a:moveTo>
                  <a:lnTo>
                    <a:pt x="1439364" y="0"/>
                  </a:lnTo>
                  <a:lnTo>
                    <a:pt x="14393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393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00966" y="2741029"/>
            <a:ext cx="6443896" cy="3772986"/>
            <a:chOff x="0" y="0"/>
            <a:chExt cx="69409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29291" y="3086968"/>
            <a:ext cx="5787247" cy="3081108"/>
            <a:chOff x="0" y="0"/>
            <a:chExt cx="812800" cy="4327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2"/>
              <a:stretch>
                <a:fillRect b="-2499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600966" y="6514014"/>
            <a:ext cx="6443896" cy="3772986"/>
            <a:chOff x="0" y="0"/>
            <a:chExt cx="69409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 flipV="1">
            <a:off x="11933691" y="1842281"/>
            <a:ext cx="907321" cy="907321"/>
          </a:xfrm>
          <a:custGeom>
            <a:avLst/>
            <a:gdLst/>
            <a:ahLst/>
            <a:cxnLst/>
            <a:rect l="l" t="t" r="r" b="b"/>
            <a:pathLst>
              <a:path w="907321" h="907321">
                <a:moveTo>
                  <a:pt x="907321" y="907320"/>
                </a:moveTo>
                <a:lnTo>
                  <a:pt x="0" y="907320"/>
                </a:lnTo>
                <a:lnTo>
                  <a:pt x="0" y="0"/>
                </a:lnTo>
                <a:lnTo>
                  <a:pt x="907321" y="0"/>
                </a:lnTo>
                <a:lnTo>
                  <a:pt x="907321" y="9073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929291" y="6859953"/>
            <a:ext cx="5787247" cy="3081108"/>
            <a:chOff x="0" y="0"/>
            <a:chExt cx="812800" cy="4327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5"/>
              <a:stretch>
                <a:fillRect t="-43915" b="-43915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-3556714" y="-4820382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1" y="0"/>
                </a:lnTo>
                <a:lnTo>
                  <a:pt x="9837731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55917" y="847724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3"/>
                </a:lnTo>
                <a:lnTo>
                  <a:pt x="0" y="470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520654" y="8736122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2"/>
                </a:lnTo>
                <a:lnTo>
                  <a:pt x="0" y="470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302975" y="9791106"/>
            <a:ext cx="599820" cy="149955"/>
          </a:xfrm>
          <a:custGeom>
            <a:avLst/>
            <a:gdLst/>
            <a:ahLst/>
            <a:cxnLst/>
            <a:rect l="l" t="t" r="r" b="b"/>
            <a:pathLst>
              <a:path w="599820" h="149955">
                <a:moveTo>
                  <a:pt x="0" y="0"/>
                </a:moveTo>
                <a:lnTo>
                  <a:pt x="599820" y="0"/>
                </a:lnTo>
                <a:lnTo>
                  <a:pt x="599820" y="149955"/>
                </a:lnTo>
                <a:lnTo>
                  <a:pt x="0" y="149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807579" y="1562185"/>
            <a:ext cx="6946877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4"/>
              </a:lnSpc>
            </a:pPr>
            <a:r>
              <a:rPr lang="en-US" sz="6299" b="1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OUR VISION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109266" y="3560462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7" r="-177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09266" y="4897137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7" r="-177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09266" y="6163285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7" r="-177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867411" y="3556850"/>
            <a:ext cx="7382966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spc="4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Transform hospitality from reactive service into proactive, predictive guest experiences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34073" y="4857435"/>
            <a:ext cx="7382966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spc="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Embed agentic AI into daily workflows for autonomous service and operations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834073" y="6158021"/>
            <a:ext cx="7382966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spc="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 operational friction while elevating guest satisfaction and loyalty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22914" y="0"/>
            <a:ext cx="5465086" cy="10287000"/>
            <a:chOff x="0" y="0"/>
            <a:chExt cx="143936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39364" cy="2709333"/>
            </a:xfrm>
            <a:custGeom>
              <a:avLst/>
              <a:gdLst/>
              <a:ahLst/>
              <a:cxnLst/>
              <a:rect l="l" t="t" r="r" b="b"/>
              <a:pathLst>
                <a:path w="1439364" h="2709333">
                  <a:moveTo>
                    <a:pt x="0" y="0"/>
                  </a:moveTo>
                  <a:lnTo>
                    <a:pt x="1439364" y="0"/>
                  </a:lnTo>
                  <a:lnTo>
                    <a:pt x="14393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4393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00966" y="2741029"/>
            <a:ext cx="6443896" cy="3772986"/>
            <a:chOff x="0" y="0"/>
            <a:chExt cx="694092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929291" y="3086968"/>
            <a:ext cx="5787247" cy="3081108"/>
            <a:chOff x="0" y="0"/>
            <a:chExt cx="812800" cy="4327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2"/>
              <a:stretch>
                <a:fillRect t="-12570" b="-1257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600966" y="6514014"/>
            <a:ext cx="6443896" cy="3772986"/>
            <a:chOff x="0" y="0"/>
            <a:chExt cx="694092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94092" cy="406400"/>
            </a:xfrm>
            <a:custGeom>
              <a:avLst/>
              <a:gdLst/>
              <a:ahLst/>
              <a:cxnLst/>
              <a:rect l="l" t="t" r="r" b="b"/>
              <a:pathLst>
                <a:path w="694092" h="406400">
                  <a:moveTo>
                    <a:pt x="490892" y="0"/>
                  </a:moveTo>
                  <a:cubicBezTo>
                    <a:pt x="603116" y="0"/>
                    <a:pt x="694092" y="90976"/>
                    <a:pt x="694092" y="203200"/>
                  </a:cubicBezTo>
                  <a:cubicBezTo>
                    <a:pt x="694092" y="315424"/>
                    <a:pt x="603116" y="406400"/>
                    <a:pt x="49089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94092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 flipV="1">
            <a:off x="11933691" y="1842281"/>
            <a:ext cx="907321" cy="907321"/>
          </a:xfrm>
          <a:custGeom>
            <a:avLst/>
            <a:gdLst/>
            <a:ahLst/>
            <a:cxnLst/>
            <a:rect l="l" t="t" r="r" b="b"/>
            <a:pathLst>
              <a:path w="907321" h="907321">
                <a:moveTo>
                  <a:pt x="907321" y="907320"/>
                </a:moveTo>
                <a:lnTo>
                  <a:pt x="0" y="907320"/>
                </a:lnTo>
                <a:lnTo>
                  <a:pt x="0" y="0"/>
                </a:lnTo>
                <a:lnTo>
                  <a:pt x="907321" y="0"/>
                </a:lnTo>
                <a:lnTo>
                  <a:pt x="907321" y="9073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929291" y="6859953"/>
            <a:ext cx="5787247" cy="3081108"/>
            <a:chOff x="0" y="0"/>
            <a:chExt cx="812800" cy="4327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432732"/>
            </a:xfrm>
            <a:custGeom>
              <a:avLst/>
              <a:gdLst/>
              <a:ahLst/>
              <a:cxnLst/>
              <a:rect l="l" t="t" r="r" b="b"/>
              <a:pathLst>
                <a:path w="812800" h="432732">
                  <a:moveTo>
                    <a:pt x="609600" y="0"/>
                  </a:moveTo>
                  <a:cubicBezTo>
                    <a:pt x="721830" y="0"/>
                    <a:pt x="812800" y="96864"/>
                    <a:pt x="812800" y="216366"/>
                  </a:cubicBezTo>
                  <a:cubicBezTo>
                    <a:pt x="812800" y="335867"/>
                    <a:pt x="721830" y="432732"/>
                    <a:pt x="609600" y="432732"/>
                  </a:cubicBezTo>
                  <a:lnTo>
                    <a:pt x="203200" y="432732"/>
                  </a:lnTo>
                  <a:cubicBezTo>
                    <a:pt x="90970" y="432732"/>
                    <a:pt x="0" y="335867"/>
                    <a:pt x="0" y="216366"/>
                  </a:cubicBezTo>
                  <a:cubicBezTo>
                    <a:pt x="0" y="96864"/>
                    <a:pt x="90970" y="0"/>
                    <a:pt x="203200" y="0"/>
                  </a:cubicBezTo>
                  <a:lnTo>
                    <a:pt x="609600" y="0"/>
                  </a:lnTo>
                </a:path>
              </a:pathLst>
            </a:custGeom>
            <a:blipFill>
              <a:blip r:embed="rId5"/>
              <a:stretch>
                <a:fillRect t="-20350" b="-20350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-3475091" y="-4568350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1"/>
                </a:lnTo>
                <a:lnTo>
                  <a:pt x="0" y="9837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55917" y="847724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3"/>
                </a:lnTo>
                <a:lnTo>
                  <a:pt x="0" y="4709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520654" y="8736122"/>
            <a:ext cx="1082230" cy="470972"/>
          </a:xfrm>
          <a:custGeom>
            <a:avLst/>
            <a:gdLst/>
            <a:ahLst/>
            <a:cxnLst/>
            <a:rect l="l" t="t" r="r" b="b"/>
            <a:pathLst>
              <a:path w="1082230" h="470972">
                <a:moveTo>
                  <a:pt x="0" y="0"/>
                </a:moveTo>
                <a:lnTo>
                  <a:pt x="1082231" y="0"/>
                </a:lnTo>
                <a:lnTo>
                  <a:pt x="1082231" y="470972"/>
                </a:lnTo>
                <a:lnTo>
                  <a:pt x="0" y="470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6718" b="-4181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70491" y="2177215"/>
            <a:ext cx="958430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4500" b="1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Modern Hospitality Challenges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61034" y="3901191"/>
            <a:ext cx="7382966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spc="4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Staff overwhelmed by manual processes and operational coordination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61034" y="5018791"/>
            <a:ext cx="7382966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spc="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Disconnected systems impacting real-time visibility and service quality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61034" y="6157471"/>
            <a:ext cx="7382966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spc="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Reactive service management increasing costs and guest dissatisfaction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61034" y="7353300"/>
            <a:ext cx="7382966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spc="4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 usage confined to basic automation instead of intelligent, adaptive orchestration</a:t>
            </a:r>
          </a:p>
        </p:txBody>
      </p:sp>
      <p:sp>
        <p:nvSpPr>
          <p:cNvPr id="24" name="Freeform 24"/>
          <p:cNvSpPr/>
          <p:nvPr/>
        </p:nvSpPr>
        <p:spPr>
          <a:xfrm>
            <a:off x="925301" y="3902263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7" r="-177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58846" y="5003353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1" y="0"/>
                </a:lnTo>
                <a:lnTo>
                  <a:pt x="505771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7" r="-17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81075" y="6136000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7" r="-17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81075" y="7354372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7" r="-177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92023" y="1731496"/>
            <a:ext cx="6824008" cy="682400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8F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52411" y="2489522"/>
            <a:ext cx="5862965" cy="5855636"/>
          </a:xfrm>
          <a:custGeom>
            <a:avLst/>
            <a:gdLst/>
            <a:ahLst/>
            <a:cxnLst/>
            <a:rect l="l" t="t" r="r" b="b"/>
            <a:pathLst>
              <a:path w="5862965" h="5855636">
                <a:moveTo>
                  <a:pt x="0" y="0"/>
                </a:moveTo>
                <a:lnTo>
                  <a:pt x="5862964" y="0"/>
                </a:lnTo>
                <a:lnTo>
                  <a:pt x="5862964" y="5855636"/>
                </a:lnTo>
                <a:lnTo>
                  <a:pt x="0" y="5855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15717" y="2255191"/>
            <a:ext cx="5776619" cy="57766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3931462"/>
            <a:ext cx="8432030" cy="222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2"/>
              </a:lnSpc>
              <a:spcBef>
                <a:spcPct val="0"/>
              </a:spcBef>
            </a:pPr>
            <a:r>
              <a:rPr lang="en-US" sz="6344" b="1" spc="63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NEXT-GEN AGENTIC AI FOR HOSPITALITY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40434" y="654661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5952642" y="-6248757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575839" y="2489522"/>
            <a:ext cx="5256376" cy="525637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2445" r="-13806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541486" y="2923981"/>
            <a:ext cx="7059942" cy="6411612"/>
            <a:chOff x="0" y="0"/>
            <a:chExt cx="660400" cy="599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599754"/>
            </a:xfrm>
            <a:custGeom>
              <a:avLst/>
              <a:gdLst/>
              <a:ahLst/>
              <a:cxnLst/>
              <a:rect l="l" t="t" r="r" b="b"/>
              <a:pathLst>
                <a:path w="660400" h="599754">
                  <a:moveTo>
                    <a:pt x="220252" y="580685"/>
                  </a:moveTo>
                  <a:cubicBezTo>
                    <a:pt x="254109" y="592199"/>
                    <a:pt x="292600" y="599754"/>
                    <a:pt x="330378" y="599754"/>
                  </a:cubicBezTo>
                  <a:cubicBezTo>
                    <a:pt x="368157" y="599754"/>
                    <a:pt x="404509" y="593277"/>
                    <a:pt x="438009" y="581763"/>
                  </a:cubicBezTo>
                  <a:cubicBezTo>
                    <a:pt x="438723" y="581404"/>
                    <a:pt x="439435" y="581404"/>
                    <a:pt x="440148" y="581044"/>
                  </a:cubicBezTo>
                  <a:cubicBezTo>
                    <a:pt x="565955" y="534989"/>
                    <a:pt x="658618" y="413375"/>
                    <a:pt x="660400" y="275984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275780"/>
                  </a:lnTo>
                  <a:cubicBezTo>
                    <a:pt x="1782" y="414094"/>
                    <a:pt x="93019" y="535709"/>
                    <a:pt x="220252" y="5806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014E9C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60400" cy="520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88"/>
                </a:lnSpc>
              </a:pPr>
              <a:endParaRPr>
                <a:solidFill>
                  <a:schemeClr val="tx2"/>
                </a:solidFill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796863" y="2933700"/>
            <a:ext cx="4655571" cy="87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7"/>
              </a:lnSpc>
            </a:pPr>
            <a:r>
              <a:rPr lang="en-US" sz="2307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Securely connect PMS, POS, CRM, booking, and guest systems.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99936" y="8585361"/>
            <a:ext cx="5019123" cy="86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7"/>
              </a:lnSpc>
            </a:pPr>
            <a:r>
              <a:rPr lang="en-US" sz="2307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Deploy with real-time monitoring, security, and governance controls.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010603" y="6653113"/>
            <a:ext cx="5347468" cy="86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7"/>
              </a:lnSpc>
            </a:pPr>
            <a:r>
              <a:rPr lang="en-US" sz="2307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Create AI assistants and automated workflows for guests and staff.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10603" y="4746043"/>
            <a:ext cx="4986327" cy="867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7"/>
              </a:lnSpc>
            </a:pPr>
            <a:r>
              <a:rPr lang="en-US" sz="2307" dirty="0">
                <a:solidFill>
                  <a:srgbClr val="000000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Train AI on your brand standards, workflows, and guest preferences.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087096" y="4248079"/>
            <a:ext cx="3277585" cy="270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4"/>
              </a:lnSpc>
            </a:pPr>
            <a:r>
              <a:rPr lang="en-US" sz="3622" b="1" dirty="0">
                <a:solidFill>
                  <a:srgbClr val="041F60"/>
                </a:solidFill>
                <a:latin typeface="Gotham Bold"/>
                <a:ea typeface="Gotham Bold"/>
                <a:cs typeface="Gotham Bold"/>
                <a:sym typeface="Gotham Bold"/>
              </a:rPr>
              <a:t>Built to Elevate Guest Experiences and Operations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74761" y="632586"/>
            <a:ext cx="8738478" cy="156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5"/>
              </a:lnSpc>
            </a:pPr>
            <a:r>
              <a:rPr lang="en-US" sz="5283" b="1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How Our Agentic AI Works</a:t>
            </a:r>
          </a:p>
          <a:p>
            <a:pPr algn="l">
              <a:lnSpc>
                <a:spcPts val="6075"/>
              </a:lnSpc>
            </a:pPr>
            <a:endParaRPr lang="en-US" sz="5283" b="1" dirty="0">
              <a:gradFill>
                <a:gsLst>
                  <a:gs pos="0">
                    <a:srgbClr val="F07D0A">
                      <a:alpha val="100000"/>
                    </a:srgbClr>
                  </a:gs>
                  <a:gs pos="100000">
                    <a:srgbClr val="FBA908">
                      <a:alpha val="100000"/>
                    </a:srgbClr>
                  </a:gs>
                </a:gsLst>
                <a:lin ang="2700000"/>
              </a:gra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439D0544-4AF6-44C7-9738-C71756EAB73F}"/>
              </a:ext>
            </a:extLst>
          </p:cNvPr>
          <p:cNvSpPr/>
          <p:nvPr/>
        </p:nvSpPr>
        <p:spPr>
          <a:xfrm>
            <a:off x="7721414" y="4952214"/>
            <a:ext cx="3558414" cy="685803"/>
          </a:xfrm>
          <a:custGeom>
            <a:avLst/>
            <a:gdLst/>
            <a:ahLst/>
            <a:cxnLst/>
            <a:rect l="l" t="t" r="r" b="b"/>
            <a:pathLst>
              <a:path w="3558414" h="685803">
                <a:moveTo>
                  <a:pt x="0" y="0"/>
                </a:moveTo>
                <a:lnTo>
                  <a:pt x="3558414" y="0"/>
                </a:lnTo>
                <a:lnTo>
                  <a:pt x="3558414" y="685803"/>
                </a:lnTo>
                <a:lnTo>
                  <a:pt x="0" y="685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13">
            <a:extLst>
              <a:ext uri="{FF2B5EF4-FFF2-40B4-BE49-F238E27FC236}">
                <a16:creationId xmlns:a16="http://schemas.microsoft.com/office/drawing/2014/main" id="{E8A7449B-A745-439B-BE44-9B5972CB8B51}"/>
              </a:ext>
            </a:extLst>
          </p:cNvPr>
          <p:cNvSpPr/>
          <p:nvPr/>
        </p:nvSpPr>
        <p:spPr>
          <a:xfrm>
            <a:off x="6647829" y="3014719"/>
            <a:ext cx="3558414" cy="685803"/>
          </a:xfrm>
          <a:custGeom>
            <a:avLst/>
            <a:gdLst/>
            <a:ahLst/>
            <a:cxnLst/>
            <a:rect l="l" t="t" r="r" b="b"/>
            <a:pathLst>
              <a:path w="3558414" h="685803">
                <a:moveTo>
                  <a:pt x="0" y="0"/>
                </a:moveTo>
                <a:lnTo>
                  <a:pt x="3558414" y="0"/>
                </a:lnTo>
                <a:lnTo>
                  <a:pt x="3558414" y="685803"/>
                </a:lnTo>
                <a:lnTo>
                  <a:pt x="0" y="685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IN" sz="2800" dirty="0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AD854294-BF22-4041-A075-28B13DB1AF94}"/>
              </a:ext>
            </a:extLst>
          </p:cNvPr>
          <p:cNvSpPr/>
          <p:nvPr/>
        </p:nvSpPr>
        <p:spPr>
          <a:xfrm>
            <a:off x="7719503" y="6798432"/>
            <a:ext cx="3558414" cy="685803"/>
          </a:xfrm>
          <a:custGeom>
            <a:avLst/>
            <a:gdLst/>
            <a:ahLst/>
            <a:cxnLst/>
            <a:rect l="l" t="t" r="r" b="b"/>
            <a:pathLst>
              <a:path w="3558414" h="685803">
                <a:moveTo>
                  <a:pt x="0" y="0"/>
                </a:moveTo>
                <a:lnTo>
                  <a:pt x="3558414" y="0"/>
                </a:lnTo>
                <a:lnTo>
                  <a:pt x="3558414" y="685803"/>
                </a:lnTo>
                <a:lnTo>
                  <a:pt x="0" y="685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F741C49B-E6E3-47EF-99E0-96A5DE2E5D5B}"/>
              </a:ext>
            </a:extLst>
          </p:cNvPr>
          <p:cNvSpPr/>
          <p:nvPr/>
        </p:nvSpPr>
        <p:spPr>
          <a:xfrm>
            <a:off x="6498057" y="8676220"/>
            <a:ext cx="3558414" cy="685803"/>
          </a:xfrm>
          <a:custGeom>
            <a:avLst/>
            <a:gdLst/>
            <a:ahLst/>
            <a:cxnLst/>
            <a:rect l="l" t="t" r="r" b="b"/>
            <a:pathLst>
              <a:path w="3558414" h="685803">
                <a:moveTo>
                  <a:pt x="0" y="0"/>
                </a:moveTo>
                <a:lnTo>
                  <a:pt x="3558414" y="0"/>
                </a:lnTo>
                <a:lnTo>
                  <a:pt x="3558414" y="685803"/>
                </a:lnTo>
                <a:lnTo>
                  <a:pt x="0" y="685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5617CB7-6759-4AE0-AAB2-85C4B8FB7AE3}"/>
              </a:ext>
            </a:extLst>
          </p:cNvPr>
          <p:cNvSpPr/>
          <p:nvPr/>
        </p:nvSpPr>
        <p:spPr>
          <a:xfrm>
            <a:off x="7536909" y="3113319"/>
            <a:ext cx="2709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04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</a:t>
            </a:r>
            <a:endParaRPr lang="en-IN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CF08A0B-FC86-4F0E-8113-8BDA2DA74523}"/>
              </a:ext>
            </a:extLst>
          </p:cNvPr>
          <p:cNvSpPr/>
          <p:nvPr/>
        </p:nvSpPr>
        <p:spPr>
          <a:xfrm>
            <a:off x="8570119" y="5062735"/>
            <a:ext cx="2709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41F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IN" sz="2400" b="1" dirty="0">
                <a:solidFill>
                  <a:srgbClr val="041F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rain</a:t>
            </a:r>
            <a:endParaRPr lang="en-IN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3A20B8-41FF-4847-A5C3-7D8D067E7A30}"/>
              </a:ext>
            </a:extLst>
          </p:cNvPr>
          <p:cNvSpPr/>
          <p:nvPr/>
        </p:nvSpPr>
        <p:spPr>
          <a:xfrm>
            <a:off x="8655883" y="6932360"/>
            <a:ext cx="2709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04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IN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38B44C-7316-4FB0-8F45-D6A9AB3683B3}"/>
              </a:ext>
            </a:extLst>
          </p:cNvPr>
          <p:cNvSpPr/>
          <p:nvPr/>
        </p:nvSpPr>
        <p:spPr>
          <a:xfrm>
            <a:off x="7303241" y="8778965"/>
            <a:ext cx="2709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rgbClr val="041F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 &amp; Govern</a:t>
            </a:r>
            <a:endParaRPr lang="en-IN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5A9DED0-79CD-4273-871A-ED15803F19C7}"/>
              </a:ext>
            </a:extLst>
          </p:cNvPr>
          <p:cNvSpPr txBox="1"/>
          <p:nvPr/>
        </p:nvSpPr>
        <p:spPr>
          <a:xfrm>
            <a:off x="6790137" y="3020985"/>
            <a:ext cx="36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chemeClr val="tx2"/>
                </a:solidFill>
              </a:rPr>
              <a:t> </a:t>
            </a:r>
            <a:endParaRPr lang="en-IN" dirty="0">
              <a:solidFill>
                <a:schemeClr val="tx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D8ED2A-3D15-49ED-89FF-FF5FFADBCF42}"/>
              </a:ext>
            </a:extLst>
          </p:cNvPr>
          <p:cNvSpPr txBox="1"/>
          <p:nvPr/>
        </p:nvSpPr>
        <p:spPr>
          <a:xfrm>
            <a:off x="7891393" y="4983230"/>
            <a:ext cx="36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N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C2121F-E83B-4F6D-8E9D-AF49004F2275}"/>
              </a:ext>
            </a:extLst>
          </p:cNvPr>
          <p:cNvSpPr txBox="1"/>
          <p:nvPr/>
        </p:nvSpPr>
        <p:spPr>
          <a:xfrm>
            <a:off x="7889649" y="6823964"/>
            <a:ext cx="32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N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E20F4EA-16A5-4527-B2B3-CAA0BF78AA50}"/>
              </a:ext>
            </a:extLst>
          </p:cNvPr>
          <p:cNvSpPr txBox="1"/>
          <p:nvPr/>
        </p:nvSpPr>
        <p:spPr>
          <a:xfrm>
            <a:off x="6627233" y="8686633"/>
            <a:ext cx="36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IN" sz="3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31606" y="-2530834"/>
            <a:ext cx="10034819" cy="1003481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626745" y="3629415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06177" y="-1847914"/>
            <a:ext cx="8485679" cy="84856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26763" y="-1185626"/>
            <a:ext cx="7344403" cy="734440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-3826041" y="4623082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3112" y="3764509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13112" y="4691290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34490" y="5383239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4490" y="6130202"/>
            <a:ext cx="505770" cy="507563"/>
          </a:xfrm>
          <a:custGeom>
            <a:avLst/>
            <a:gdLst/>
            <a:ahLst/>
            <a:cxnLst/>
            <a:rect l="l" t="t" r="r" b="b"/>
            <a:pathLst>
              <a:path w="505770" h="507563">
                <a:moveTo>
                  <a:pt x="0" y="0"/>
                </a:moveTo>
                <a:lnTo>
                  <a:pt x="505770" y="0"/>
                </a:lnTo>
                <a:lnTo>
                  <a:pt x="505770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7" r="-177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472732" y="3740762"/>
            <a:ext cx="9522370" cy="950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Automates order processing, billing, and inventory in real time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94111" y="5425878"/>
            <a:ext cx="10139234" cy="47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Reduces order errors and service delays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2732" y="4710260"/>
            <a:ext cx="10139234" cy="47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AI to optimize kitchen workflows and service coordination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94111" y="6163488"/>
            <a:ext cx="11205910" cy="47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3"/>
              </a:lnSpc>
            </a:pPr>
            <a:r>
              <a:rPr lang="en-US" sz="2702" spc="2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Improves table turnover and performance during peak hours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6887" y="1399078"/>
            <a:ext cx="6386638" cy="160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557" b="1" spc="45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AI-Powered POS &amp; Order Orchestration</a:t>
            </a:r>
          </a:p>
        </p:txBody>
      </p:sp>
    </p:spTree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7530" y="-1903676"/>
            <a:ext cx="9619824" cy="96198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03855" y="5143500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44993" y="-1161138"/>
            <a:ext cx="8134749" cy="81347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497954" y="-614099"/>
            <a:ext cx="7040671" cy="70406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3974" r="-3397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402807" y="6411579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30807" y="4470717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830807" y="5291264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830807" y="6111810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4"/>
                </a:lnTo>
                <a:lnTo>
                  <a:pt x="0" y="507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30807" y="7081291"/>
            <a:ext cx="507563" cy="507563"/>
          </a:xfrm>
          <a:custGeom>
            <a:avLst/>
            <a:gdLst/>
            <a:ahLst/>
            <a:cxnLst/>
            <a:rect l="l" t="t" r="r" b="b"/>
            <a:pathLst>
              <a:path w="507563" h="507563">
                <a:moveTo>
                  <a:pt x="0" y="0"/>
                </a:moveTo>
                <a:lnTo>
                  <a:pt x="507563" y="0"/>
                </a:lnTo>
                <a:lnTo>
                  <a:pt x="507563" y="507563"/>
                </a:lnTo>
                <a:lnTo>
                  <a:pt x="0" y="5075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516867" y="4475261"/>
            <a:ext cx="8734022" cy="4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spc="2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Analyzes guest behavior and visit patterns using AI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16867" y="5302978"/>
            <a:ext cx="9613078" cy="4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spc="2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Delivers personalized rewards and targeted offers in real time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16867" y="6130695"/>
            <a:ext cx="9144293" cy="95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spc="2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Integrates seamlessly with CRM and guest engagement systems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16867" y="7107347"/>
            <a:ext cx="9613078" cy="4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spc="26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Increases repeat visits and guest lifetime value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74744" y="1927673"/>
            <a:ext cx="8256126" cy="160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557" b="1" spc="45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AI-Driven Loyalty &amp; Guest Retention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90166" y="438102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737766" y="4533423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81555" y="-2530834"/>
            <a:ext cx="10034819" cy="1003481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26745" y="3629415"/>
            <a:ext cx="5265111" cy="7749139"/>
            <a:chOff x="0" y="0"/>
            <a:chExt cx="1386696" cy="20409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356125" y="-1756264"/>
            <a:ext cx="8485679" cy="848567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26763" y="-1185626"/>
            <a:ext cx="7344403" cy="734440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585" b="-16585"/>
              </a:stretch>
            </a:blip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2E2F97-77E1-4612-AE81-2D09C76C6FE9}"/>
              </a:ext>
            </a:extLst>
          </p:cNvPr>
          <p:cNvGrpSpPr/>
          <p:nvPr/>
        </p:nvGrpSpPr>
        <p:grpSpPr>
          <a:xfrm>
            <a:off x="705624" y="4001856"/>
            <a:ext cx="9644036" cy="988259"/>
            <a:chOff x="705624" y="4001856"/>
            <a:chExt cx="9644036" cy="988259"/>
          </a:xfrm>
        </p:grpSpPr>
        <p:sp>
          <p:nvSpPr>
            <p:cNvPr id="15" name="Freeform 15"/>
            <p:cNvSpPr/>
            <p:nvPr/>
          </p:nvSpPr>
          <p:spPr>
            <a:xfrm>
              <a:off x="705624" y="4001856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3" y="0"/>
                  </a:lnTo>
                  <a:lnTo>
                    <a:pt x="507563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06494" y="4039519"/>
              <a:ext cx="9043166" cy="950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 spc="26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Centralizes orders, staffing, and inventory across locations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9CDF6E-2CF5-422F-8545-B56E022AF90A}"/>
              </a:ext>
            </a:extLst>
          </p:cNvPr>
          <p:cNvGrpSpPr/>
          <p:nvPr/>
        </p:nvGrpSpPr>
        <p:grpSpPr>
          <a:xfrm>
            <a:off x="705624" y="5125942"/>
            <a:ext cx="9713330" cy="507563"/>
            <a:chOff x="705624" y="5125942"/>
            <a:chExt cx="9713330" cy="507563"/>
          </a:xfrm>
        </p:grpSpPr>
        <p:sp>
          <p:nvSpPr>
            <p:cNvPr id="16" name="Freeform 16"/>
            <p:cNvSpPr/>
            <p:nvPr/>
          </p:nvSpPr>
          <p:spPr>
            <a:xfrm>
              <a:off x="705624" y="5125942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3" y="0"/>
                  </a:lnTo>
                  <a:lnTo>
                    <a:pt x="507563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306494" y="5150846"/>
              <a:ext cx="9112460" cy="474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 spc="26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Reduces food waste and operational inefficiencies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700260-4DBD-4A03-A8E6-AB9508DB5380}"/>
              </a:ext>
            </a:extLst>
          </p:cNvPr>
          <p:cNvGrpSpPr/>
          <p:nvPr/>
        </p:nvGrpSpPr>
        <p:grpSpPr>
          <a:xfrm>
            <a:off x="705624" y="5928780"/>
            <a:ext cx="9713330" cy="507563"/>
            <a:chOff x="705624" y="5928780"/>
            <a:chExt cx="9713330" cy="507563"/>
          </a:xfrm>
        </p:grpSpPr>
        <p:sp>
          <p:nvSpPr>
            <p:cNvPr id="17" name="Freeform 17"/>
            <p:cNvSpPr/>
            <p:nvPr/>
          </p:nvSpPr>
          <p:spPr>
            <a:xfrm>
              <a:off x="705624" y="5928780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3" y="0"/>
                  </a:lnTo>
                  <a:lnTo>
                    <a:pt x="507563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306494" y="5947304"/>
              <a:ext cx="9112460" cy="474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2699" spc="26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Ensures consistent service quality across venues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81100" y="1454988"/>
            <a:ext cx="8725994" cy="1608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</a:pPr>
            <a:r>
              <a:rPr lang="en-US" sz="4559" b="1" spc="45" dirty="0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AI-Enabled Restaurant Operations Hub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split orient="vert"/>
      </p:transition>
    </mc:Choice>
    <mc:Fallback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87530" y="-1903676"/>
            <a:ext cx="9619824" cy="961982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03855" y="5143500"/>
            <a:ext cx="5265111" cy="7749139"/>
            <a:chOff x="0" y="0"/>
            <a:chExt cx="1386696" cy="20409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86696" cy="2040926"/>
            </a:xfrm>
            <a:custGeom>
              <a:avLst/>
              <a:gdLst/>
              <a:ahLst/>
              <a:cxnLst/>
              <a:rect l="l" t="t" r="r" b="b"/>
              <a:pathLst>
                <a:path w="1386696" h="2040926">
                  <a:moveTo>
                    <a:pt x="147042" y="0"/>
                  </a:moveTo>
                  <a:lnTo>
                    <a:pt x="1239654" y="0"/>
                  </a:lnTo>
                  <a:cubicBezTo>
                    <a:pt x="1320863" y="0"/>
                    <a:pt x="1386696" y="65833"/>
                    <a:pt x="1386696" y="147042"/>
                  </a:cubicBezTo>
                  <a:lnTo>
                    <a:pt x="1386696" y="1893884"/>
                  </a:lnTo>
                  <a:cubicBezTo>
                    <a:pt x="1386696" y="1932882"/>
                    <a:pt x="1371204" y="1970282"/>
                    <a:pt x="1343628" y="1997858"/>
                  </a:cubicBezTo>
                  <a:cubicBezTo>
                    <a:pt x="1316053" y="2025434"/>
                    <a:pt x="1278652" y="2040926"/>
                    <a:pt x="1239654" y="2040926"/>
                  </a:cubicBezTo>
                  <a:lnTo>
                    <a:pt x="147042" y="2040926"/>
                  </a:lnTo>
                  <a:cubicBezTo>
                    <a:pt x="65833" y="2040926"/>
                    <a:pt x="0" y="1975093"/>
                    <a:pt x="0" y="1893884"/>
                  </a:cubicBezTo>
                  <a:lnTo>
                    <a:pt x="0" y="147042"/>
                  </a:lnTo>
                  <a:cubicBezTo>
                    <a:pt x="0" y="65833"/>
                    <a:pt x="65833" y="0"/>
                    <a:pt x="147042" y="0"/>
                  </a:cubicBezTo>
                  <a:close/>
                </a:path>
              </a:pathLst>
            </a:custGeom>
            <a:solidFill>
              <a:srgbClr val="014E9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86696" cy="208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044993" y="-1161138"/>
            <a:ext cx="8134749" cy="813474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497954" y="-614099"/>
            <a:ext cx="7040671" cy="704067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4931" r="-24931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2402807" y="6411579"/>
            <a:ext cx="9837732" cy="9837732"/>
          </a:xfrm>
          <a:custGeom>
            <a:avLst/>
            <a:gdLst/>
            <a:ahLst/>
            <a:cxnLst/>
            <a:rect l="l" t="t" r="r" b="b"/>
            <a:pathLst>
              <a:path w="9837732" h="9837732">
                <a:moveTo>
                  <a:pt x="0" y="0"/>
                </a:moveTo>
                <a:lnTo>
                  <a:pt x="9837732" y="0"/>
                </a:lnTo>
                <a:lnTo>
                  <a:pt x="9837732" y="9837732"/>
                </a:lnTo>
                <a:lnTo>
                  <a:pt x="0" y="98377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7F6992-1FB8-4263-B620-FF79C3F0EEA4}"/>
              </a:ext>
            </a:extLst>
          </p:cNvPr>
          <p:cNvGrpSpPr/>
          <p:nvPr/>
        </p:nvGrpSpPr>
        <p:grpSpPr>
          <a:xfrm>
            <a:off x="7715944" y="4207304"/>
            <a:ext cx="9831515" cy="954251"/>
            <a:chOff x="7715944" y="4207304"/>
            <a:chExt cx="9831515" cy="954251"/>
          </a:xfrm>
        </p:grpSpPr>
        <p:sp>
          <p:nvSpPr>
            <p:cNvPr id="14" name="Freeform 14"/>
            <p:cNvSpPr/>
            <p:nvPr/>
          </p:nvSpPr>
          <p:spPr>
            <a:xfrm>
              <a:off x="7715944" y="4207304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3" y="0"/>
                  </a:lnTo>
                  <a:lnTo>
                    <a:pt x="507563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8360179" y="4211028"/>
              <a:ext cx="9187280" cy="950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3"/>
                </a:lnSpc>
              </a:pPr>
              <a:r>
                <a:rPr lang="en-US" sz="2702" spc="2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Synchronizes real-time availability across all booking channels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1C086C-0497-4CDF-B667-F6F790A74BD1}"/>
              </a:ext>
            </a:extLst>
          </p:cNvPr>
          <p:cNvGrpSpPr/>
          <p:nvPr/>
        </p:nvGrpSpPr>
        <p:grpSpPr>
          <a:xfrm>
            <a:off x="7715944" y="5095875"/>
            <a:ext cx="9094087" cy="551783"/>
            <a:chOff x="7715944" y="5095875"/>
            <a:chExt cx="9094087" cy="551783"/>
          </a:xfrm>
        </p:grpSpPr>
        <p:sp>
          <p:nvSpPr>
            <p:cNvPr id="15" name="Freeform 15"/>
            <p:cNvSpPr/>
            <p:nvPr/>
          </p:nvSpPr>
          <p:spPr>
            <a:xfrm>
              <a:off x="7715944" y="5095875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3" y="0"/>
                  </a:lnTo>
                  <a:lnTo>
                    <a:pt x="507563" y="507563"/>
                  </a:lnTo>
                  <a:lnTo>
                    <a:pt x="0" y="507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366132" y="5173381"/>
              <a:ext cx="8443899" cy="474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3"/>
                </a:lnSpc>
              </a:pPr>
              <a:r>
                <a:rPr lang="en-US" sz="2702" spc="2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Uses AI to predict and reduce no-shows automatically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25BB7C-20DA-44C2-8F90-75CF33F8139C}"/>
              </a:ext>
            </a:extLst>
          </p:cNvPr>
          <p:cNvGrpSpPr/>
          <p:nvPr/>
        </p:nvGrpSpPr>
        <p:grpSpPr>
          <a:xfrm>
            <a:off x="7715944" y="5853961"/>
            <a:ext cx="9605729" cy="950527"/>
            <a:chOff x="7715944" y="5853961"/>
            <a:chExt cx="9605729" cy="950527"/>
          </a:xfrm>
        </p:grpSpPr>
        <p:sp>
          <p:nvSpPr>
            <p:cNvPr id="16" name="Freeform 16"/>
            <p:cNvSpPr/>
            <p:nvPr/>
          </p:nvSpPr>
          <p:spPr>
            <a:xfrm>
              <a:off x="7715944" y="5864524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3" y="0"/>
                  </a:lnTo>
                  <a:lnTo>
                    <a:pt x="507563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360179" y="5853961"/>
              <a:ext cx="8961494" cy="950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3"/>
                </a:lnSpc>
              </a:pPr>
              <a:r>
                <a:rPr lang="en-US" sz="2702" spc="27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Automates confirmations, payments, and scheduling workflows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D188FD-0413-48F3-9110-EE691C4278C7}"/>
              </a:ext>
            </a:extLst>
          </p:cNvPr>
          <p:cNvGrpSpPr/>
          <p:nvPr/>
        </p:nvGrpSpPr>
        <p:grpSpPr>
          <a:xfrm>
            <a:off x="7738744" y="6946351"/>
            <a:ext cx="9126233" cy="507563"/>
            <a:chOff x="7738744" y="6946351"/>
            <a:chExt cx="9126233" cy="507563"/>
          </a:xfrm>
        </p:grpSpPr>
        <p:sp>
          <p:nvSpPr>
            <p:cNvPr id="17" name="Freeform 17"/>
            <p:cNvSpPr/>
            <p:nvPr/>
          </p:nvSpPr>
          <p:spPr>
            <a:xfrm>
              <a:off x="7738744" y="6946351"/>
              <a:ext cx="507563" cy="507563"/>
            </a:xfrm>
            <a:custGeom>
              <a:avLst/>
              <a:gdLst/>
              <a:ahLst/>
              <a:cxnLst/>
              <a:rect l="l" t="t" r="r" b="b"/>
              <a:pathLst>
                <a:path w="507563" h="507563">
                  <a:moveTo>
                    <a:pt x="0" y="0"/>
                  </a:moveTo>
                  <a:lnTo>
                    <a:pt x="507563" y="0"/>
                  </a:lnTo>
                  <a:lnTo>
                    <a:pt x="507563" y="507564"/>
                  </a:lnTo>
                  <a:lnTo>
                    <a:pt x="0" y="507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8421078" y="6956744"/>
              <a:ext cx="8443899" cy="4742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3"/>
                </a:lnSpc>
              </a:pPr>
              <a:r>
                <a:rPr lang="en-US" sz="2702" spc="2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Ensures seamless check-ins and guest coordination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776844" y="1598919"/>
            <a:ext cx="9251927" cy="160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0"/>
              </a:lnSpc>
            </a:pPr>
            <a:r>
              <a:rPr lang="en-US" sz="4557" b="1" spc="45">
                <a:gradFill>
                  <a:gsLst>
                    <a:gs pos="0">
                      <a:srgbClr val="F07D0A">
                        <a:alpha val="100000"/>
                      </a:srgbClr>
                    </a:gs>
                    <a:gs pos="100000">
                      <a:srgbClr val="FBA908">
                        <a:alpha val="100000"/>
                      </a:srgbClr>
                    </a:gs>
                  </a:gsLst>
                  <a:lin ang="2700000"/>
                </a:gradFill>
                <a:latin typeface="Arial Bold"/>
                <a:ea typeface="Arial Bold"/>
                <a:cs typeface="Arial Bold"/>
                <a:sym typeface="Arial Bold"/>
              </a:rPr>
              <a:t>Intelligent Reservation &amp; Availability Orchestration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435</Words>
  <Application>Microsoft Office PowerPoint</Application>
  <PresentationFormat>Custom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Canva Sans</vt:lpstr>
      <vt:lpstr>Gotham Bold</vt:lpstr>
      <vt:lpstr>Calibri</vt:lpstr>
      <vt:lpstr>Arial</vt:lpstr>
      <vt:lpstr>Arial Bold</vt:lpstr>
      <vt:lpstr>Garet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Hospitality</dc:title>
  <dc:creator>Dell</dc:creator>
  <cp:lastModifiedBy>Dell</cp:lastModifiedBy>
  <cp:revision>23</cp:revision>
  <dcterms:created xsi:type="dcterms:W3CDTF">2006-08-16T00:00:00Z</dcterms:created>
  <dcterms:modified xsi:type="dcterms:W3CDTF">2026-01-22T09:38:27Z</dcterms:modified>
  <dc:identifier>DAG_BWSRBsg</dc:identifier>
</cp:coreProperties>
</file>