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7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al" panose="020B0604020202020204" pitchFamily="34" charset="0"/>
      <p:regular r:id="rId16"/>
    </p:embeddedFont>
    <p:embeddedFont>
      <p:font typeface="Arial Black" panose="020B0A04020102020204" pitchFamily="34" charset="0"/>
      <p:bold r:id="rId17"/>
    </p:embeddedFont>
    <p:embeddedFont>
      <p:font typeface="Arial Bold" panose="020B0704020202020204" pitchFamily="3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nva Sans" panose="020B0604020202020204" charset="0"/>
      <p:regular r:id="rId24"/>
    </p:embeddedFont>
    <p:embeddedFont>
      <p:font typeface="Garet Bold" panose="020B0604020202020204" charset="0"/>
      <p:regular r:id="rId25"/>
    </p:embeddedFont>
    <p:embeddedFont>
      <p:font typeface="Gotham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10.jpeg"/><Relationship Id="rId10" Type="http://schemas.openxmlformats.org/officeDocument/2006/relationships/image" Target="../media/image11.png"/><Relationship Id="rId4" Type="http://schemas.openxmlformats.org/officeDocument/2006/relationships/image" Target="../media/image9.sv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10" Type="http://schemas.openxmlformats.org/officeDocument/2006/relationships/image" Target="../media/image13.png"/><Relationship Id="rId4" Type="http://schemas.openxmlformats.org/officeDocument/2006/relationships/image" Target="../media/image9.sv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BABD5B3-2678-465D-BF82-617BF6F96637}"/>
              </a:ext>
            </a:extLst>
          </p:cNvPr>
          <p:cNvGrpSpPr/>
          <p:nvPr/>
        </p:nvGrpSpPr>
        <p:grpSpPr>
          <a:xfrm>
            <a:off x="-3219257" y="-2871163"/>
            <a:ext cx="24938120" cy="17261895"/>
            <a:chOff x="-3219257" y="-2871163"/>
            <a:chExt cx="24938120" cy="17261895"/>
          </a:xfrm>
        </p:grpSpPr>
        <p:grpSp>
          <p:nvGrpSpPr>
            <p:cNvPr id="2" name="Group 2"/>
            <p:cNvGrpSpPr/>
            <p:nvPr/>
          </p:nvGrpSpPr>
          <p:grpSpPr>
            <a:xfrm>
              <a:off x="2319992" y="-1680508"/>
              <a:ext cx="13648016" cy="13648016"/>
              <a:chOff x="0" y="0"/>
              <a:chExt cx="812800" cy="8128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B2261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3728224" y="60566"/>
              <a:ext cx="11725929" cy="11711272"/>
            </a:xfrm>
            <a:custGeom>
              <a:avLst/>
              <a:gdLst/>
              <a:ahLst/>
              <a:cxnLst/>
              <a:rect l="l" t="t" r="r" b="b"/>
              <a:pathLst>
                <a:path w="11725929" h="11711272">
                  <a:moveTo>
                    <a:pt x="0" y="0"/>
                  </a:moveTo>
                  <a:lnTo>
                    <a:pt x="11725930" y="0"/>
                  </a:lnTo>
                  <a:lnTo>
                    <a:pt x="11725930" y="11711272"/>
                  </a:lnTo>
                  <a:lnTo>
                    <a:pt x="0" y="11711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3367381" y="-633119"/>
              <a:ext cx="11553237" cy="11553237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476280" y="4348446"/>
              <a:ext cx="1658466" cy="1656393"/>
            </a:xfrm>
            <a:custGeom>
              <a:avLst/>
              <a:gdLst/>
              <a:ahLst/>
              <a:cxnLst/>
              <a:rect l="l" t="t" r="r" b="b"/>
              <a:pathLst>
                <a:path w="1658466" h="1656393">
                  <a:moveTo>
                    <a:pt x="0" y="0"/>
                  </a:moveTo>
                  <a:lnTo>
                    <a:pt x="1658465" y="0"/>
                  </a:lnTo>
                  <a:lnTo>
                    <a:pt x="1658465" y="1656393"/>
                  </a:lnTo>
                  <a:lnTo>
                    <a:pt x="0" y="1656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1437613" y="4282161"/>
              <a:ext cx="1634041" cy="1634041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5191921" y="4348446"/>
              <a:ext cx="1658466" cy="1656393"/>
            </a:xfrm>
            <a:custGeom>
              <a:avLst/>
              <a:gdLst/>
              <a:ahLst/>
              <a:cxnLst/>
              <a:rect l="l" t="t" r="r" b="b"/>
              <a:pathLst>
                <a:path w="1658466" h="1656393">
                  <a:moveTo>
                    <a:pt x="0" y="0"/>
                  </a:moveTo>
                  <a:lnTo>
                    <a:pt x="1658466" y="0"/>
                  </a:lnTo>
                  <a:lnTo>
                    <a:pt x="1658466" y="1656393"/>
                  </a:lnTo>
                  <a:lnTo>
                    <a:pt x="0" y="1656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4" name="Group 14"/>
            <p:cNvGrpSpPr/>
            <p:nvPr/>
          </p:nvGrpSpPr>
          <p:grpSpPr>
            <a:xfrm>
              <a:off x="15153255" y="4282161"/>
              <a:ext cx="1634041" cy="163404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5009688" y="3347782"/>
              <a:ext cx="8477598" cy="1265200"/>
            </a:xfrm>
            <a:custGeom>
              <a:avLst/>
              <a:gdLst/>
              <a:ahLst/>
              <a:cxnLst/>
              <a:rect l="l" t="t" r="r" b="b"/>
              <a:pathLst>
                <a:path w="8477598" h="1265200">
                  <a:moveTo>
                    <a:pt x="0" y="0"/>
                  </a:moveTo>
                  <a:lnTo>
                    <a:pt x="8477598" y="0"/>
                  </a:lnTo>
                  <a:lnTo>
                    <a:pt x="8477598" y="1265200"/>
                  </a:lnTo>
                  <a:lnTo>
                    <a:pt x="0" y="1265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5009688" y="5851215"/>
              <a:ext cx="8477598" cy="1083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spc="30" dirty="0">
                  <a:solidFill>
                    <a:srgbClr val="1F2020"/>
                  </a:solidFill>
                  <a:latin typeface="Arial"/>
                  <a:ea typeface="Arial"/>
                  <a:cs typeface="Arial"/>
                  <a:sym typeface="Arial"/>
                </a:rPr>
                <a:t>AI-Powered Healthcare &amp; Enterprise Technology Solutions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-3219257" y="-2871163"/>
              <a:ext cx="9837732" cy="9837732"/>
            </a:xfrm>
            <a:custGeom>
              <a:avLst/>
              <a:gdLst/>
              <a:ahLst/>
              <a:cxnLst/>
              <a:rect l="l" t="t" r="r" b="b"/>
              <a:pathLst>
                <a:path w="9837732" h="9837732">
                  <a:moveTo>
                    <a:pt x="0" y="0"/>
                  </a:moveTo>
                  <a:lnTo>
                    <a:pt x="9837732" y="0"/>
                  </a:lnTo>
                  <a:lnTo>
                    <a:pt x="9837732" y="9837732"/>
                  </a:lnTo>
                  <a:lnTo>
                    <a:pt x="0" y="9837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699609" y="1211199"/>
              <a:ext cx="1082230" cy="470972"/>
            </a:xfrm>
            <a:custGeom>
              <a:avLst/>
              <a:gdLst/>
              <a:ahLst/>
              <a:cxnLst/>
              <a:rect l="l" t="t" r="r" b="b"/>
              <a:pathLst>
                <a:path w="1082230" h="470972">
                  <a:moveTo>
                    <a:pt x="0" y="0"/>
                  </a:moveTo>
                  <a:lnTo>
                    <a:pt x="1082230" y="0"/>
                  </a:lnTo>
                  <a:lnTo>
                    <a:pt x="1082230" y="470972"/>
                  </a:lnTo>
                  <a:lnTo>
                    <a:pt x="0" y="47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6718" b="-41812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881131" y="4553000"/>
              <a:ext cx="9837732" cy="9837732"/>
            </a:xfrm>
            <a:custGeom>
              <a:avLst/>
              <a:gdLst/>
              <a:ahLst/>
              <a:cxnLst/>
              <a:rect l="l" t="t" r="r" b="b"/>
              <a:pathLst>
                <a:path w="9837732" h="9837732">
                  <a:moveTo>
                    <a:pt x="0" y="0"/>
                  </a:moveTo>
                  <a:lnTo>
                    <a:pt x="9837732" y="0"/>
                  </a:lnTo>
                  <a:lnTo>
                    <a:pt x="9837732" y="9837732"/>
                  </a:lnTo>
                  <a:lnTo>
                    <a:pt x="0" y="9837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6799997" y="8635361"/>
              <a:ext cx="1082230" cy="470972"/>
            </a:xfrm>
            <a:custGeom>
              <a:avLst/>
              <a:gdLst/>
              <a:ahLst/>
              <a:cxnLst/>
              <a:rect l="l" t="t" r="r" b="b"/>
              <a:pathLst>
                <a:path w="1082230" h="470972">
                  <a:moveTo>
                    <a:pt x="0" y="0"/>
                  </a:moveTo>
                  <a:lnTo>
                    <a:pt x="1082231" y="0"/>
                  </a:lnTo>
                  <a:lnTo>
                    <a:pt x="1082231" y="470973"/>
                  </a:lnTo>
                  <a:lnTo>
                    <a:pt x="0" y="470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6718" b="-41812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7000705" y="4775851"/>
              <a:ext cx="4696577" cy="617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45"/>
                </a:lnSpc>
              </a:pPr>
              <a:r>
                <a:rPr lang="en-US" sz="4300" b="1" dirty="0">
                  <a:solidFill>
                    <a:srgbClr val="004AA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TECHNOLOGIES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C1D889-0E41-491A-8DD7-6CF658C00E59}"/>
                </a:ext>
              </a:extLst>
            </p:cNvPr>
            <p:cNvSpPr/>
            <p:nvPr/>
          </p:nvSpPr>
          <p:spPr>
            <a:xfrm>
              <a:off x="5895129" y="7443545"/>
              <a:ext cx="649774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2200" dirty="0">
                  <a:solidFill>
                    <a:srgbClr val="1F20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Agentic AI | Clinical Intelligence | Secure Platforms</a:t>
              </a:r>
              <a:endParaRPr lang="en-IN" sz="22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16263" y="1237978"/>
            <a:ext cx="6824008" cy="68240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39958" y="1761673"/>
            <a:ext cx="5776619" cy="57766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5125568" y="-5295900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300079" y="1996004"/>
            <a:ext cx="5256376" cy="525637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51265" r="-5126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3146960" y="3174329"/>
            <a:ext cx="4155474" cy="775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9"/>
              </a:lnSpc>
            </a:pPr>
            <a:r>
              <a:rPr lang="en-US" sz="5199" b="1" dirty="0">
                <a:solidFill>
                  <a:srgbClr val="1DAC90"/>
                </a:solidFill>
                <a:latin typeface="Arial Bold"/>
                <a:ea typeface="Arial Bold"/>
                <a:cs typeface="Arial Bold"/>
                <a:sym typeface="Arial Bold"/>
              </a:rPr>
              <a:t>Value &amp; ROI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CF9700-AC62-4F78-BF2E-40D0FA397868}"/>
              </a:ext>
            </a:extLst>
          </p:cNvPr>
          <p:cNvGrpSpPr/>
          <p:nvPr/>
        </p:nvGrpSpPr>
        <p:grpSpPr>
          <a:xfrm>
            <a:off x="1155450" y="4433438"/>
            <a:ext cx="8218698" cy="1370025"/>
            <a:chOff x="1362152" y="4169769"/>
            <a:chExt cx="8218698" cy="1370025"/>
          </a:xfrm>
        </p:grpSpPr>
        <p:sp>
          <p:nvSpPr>
            <p:cNvPr id="12" name="Freeform 12"/>
            <p:cNvSpPr/>
            <p:nvPr/>
          </p:nvSpPr>
          <p:spPr>
            <a:xfrm>
              <a:off x="1395697" y="5032231"/>
              <a:ext cx="505770" cy="507563"/>
            </a:xfrm>
            <a:custGeom>
              <a:avLst/>
              <a:gdLst/>
              <a:ahLst/>
              <a:cxnLst/>
              <a:rect l="l" t="t" r="r" b="b"/>
              <a:pathLst>
                <a:path w="505770" h="507563">
                  <a:moveTo>
                    <a:pt x="0" y="0"/>
                  </a:moveTo>
                  <a:lnTo>
                    <a:pt x="505771" y="0"/>
                  </a:lnTo>
                  <a:lnTo>
                    <a:pt x="505771" y="507564"/>
                  </a:lnTo>
                  <a:lnTo>
                    <a:pt x="0" y="507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7" r="-177"/>
              </a:stretch>
            </a:blipFill>
          </p:spPr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F4DB38F-C78E-4D4C-A48A-470B0AF23762}"/>
                </a:ext>
              </a:extLst>
            </p:cNvPr>
            <p:cNvGrpSpPr/>
            <p:nvPr/>
          </p:nvGrpSpPr>
          <p:grpSpPr>
            <a:xfrm>
              <a:off x="1362152" y="4169769"/>
              <a:ext cx="8218698" cy="507563"/>
              <a:chOff x="1362152" y="4169769"/>
              <a:chExt cx="8218698" cy="50756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62152" y="4169769"/>
                <a:ext cx="505770" cy="507563"/>
              </a:xfrm>
              <a:custGeom>
                <a:avLst/>
                <a:gdLst/>
                <a:ahLst/>
                <a:cxnLst/>
                <a:rect l="l" t="t" r="r" b="b"/>
                <a:pathLst>
                  <a:path w="505770" h="507563">
                    <a:moveTo>
                      <a:pt x="0" y="0"/>
                    </a:moveTo>
                    <a:lnTo>
                      <a:pt x="505770" y="0"/>
                    </a:lnTo>
                    <a:lnTo>
                      <a:pt x="505770" y="507564"/>
                    </a:lnTo>
                    <a:lnTo>
                      <a:pt x="0" y="5075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177" r="-177"/>
                </a:stretch>
              </a:blip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2197884" y="4218182"/>
                <a:ext cx="7382966" cy="4318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800" spc="37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30–40% reduction in administrative workload</a:t>
                </a: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197884" y="5070943"/>
              <a:ext cx="7382966" cy="43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800" spc="3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Higher clinician efficiency and job satisfaction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3F323C-6D87-48D6-962E-DE10B5611DB7}"/>
              </a:ext>
            </a:extLst>
          </p:cNvPr>
          <p:cNvGrpSpPr/>
          <p:nvPr/>
        </p:nvGrpSpPr>
        <p:grpSpPr>
          <a:xfrm>
            <a:off x="1188995" y="6057900"/>
            <a:ext cx="8185153" cy="946150"/>
            <a:chOff x="1395697" y="5916389"/>
            <a:chExt cx="8185153" cy="946150"/>
          </a:xfrm>
        </p:grpSpPr>
        <p:sp>
          <p:nvSpPr>
            <p:cNvPr id="13" name="Freeform 13"/>
            <p:cNvSpPr/>
            <p:nvPr/>
          </p:nvSpPr>
          <p:spPr>
            <a:xfrm>
              <a:off x="1395697" y="5916389"/>
              <a:ext cx="505770" cy="507563"/>
            </a:xfrm>
            <a:custGeom>
              <a:avLst/>
              <a:gdLst/>
              <a:ahLst/>
              <a:cxnLst/>
              <a:rect l="l" t="t" r="r" b="b"/>
              <a:pathLst>
                <a:path w="505770" h="507563">
                  <a:moveTo>
                    <a:pt x="0" y="0"/>
                  </a:moveTo>
                  <a:lnTo>
                    <a:pt x="505771" y="0"/>
                  </a:lnTo>
                  <a:lnTo>
                    <a:pt x="505771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7" r="-177"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2197884" y="5992589"/>
              <a:ext cx="7382966" cy="869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800" spc="3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Faster decision-making with lower operational costs</a:t>
              </a:r>
            </a:p>
          </p:txBody>
        </p:sp>
      </p:grpSp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6172" y="-8717470"/>
            <a:ext cx="13240663" cy="1324066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260965">
            <a:off x="14229513" y="-4859308"/>
            <a:ext cx="11335150" cy="8913847"/>
          </a:xfrm>
          <a:custGeom>
            <a:avLst/>
            <a:gdLst/>
            <a:ahLst/>
            <a:cxnLst/>
            <a:rect l="l" t="t" r="r" b="b"/>
            <a:pathLst>
              <a:path w="11335150" h="8913847">
                <a:moveTo>
                  <a:pt x="0" y="0"/>
                </a:moveTo>
                <a:lnTo>
                  <a:pt x="11335150" y="0"/>
                </a:lnTo>
                <a:lnTo>
                  <a:pt x="11335150" y="8913847"/>
                </a:lnTo>
                <a:lnTo>
                  <a:pt x="0" y="8913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502" b="-135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357387" y="-7570158"/>
            <a:ext cx="11208407" cy="1120840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008948" y="2574173"/>
            <a:ext cx="3785791" cy="3785791"/>
          </a:xfrm>
          <a:custGeom>
            <a:avLst/>
            <a:gdLst/>
            <a:ahLst/>
            <a:cxnLst/>
            <a:rect l="l" t="t" r="r" b="b"/>
            <a:pathLst>
              <a:path w="3785791" h="3785791">
                <a:moveTo>
                  <a:pt x="0" y="0"/>
                </a:moveTo>
                <a:lnTo>
                  <a:pt x="3785791" y="0"/>
                </a:lnTo>
                <a:lnTo>
                  <a:pt x="3785791" y="3785791"/>
                </a:lnTo>
                <a:lnTo>
                  <a:pt x="0" y="3785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68253" y="2574173"/>
            <a:ext cx="3347400" cy="3745639"/>
          </a:xfrm>
          <a:custGeom>
            <a:avLst/>
            <a:gdLst/>
            <a:ahLst/>
            <a:cxnLst/>
            <a:rect l="l" t="t" r="r" b="b"/>
            <a:pathLst>
              <a:path w="3347400" h="3745639">
                <a:moveTo>
                  <a:pt x="0" y="0"/>
                </a:moveTo>
                <a:lnTo>
                  <a:pt x="3347400" y="0"/>
                </a:lnTo>
                <a:lnTo>
                  <a:pt x="3347400" y="3745639"/>
                </a:lnTo>
                <a:lnTo>
                  <a:pt x="0" y="3745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42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15229" y="6530200"/>
            <a:ext cx="2573227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0"/>
              </a:lnSpc>
            </a:pPr>
            <a:r>
              <a:rPr lang="en-US" sz="2257" b="1" spc="22" dirty="0">
                <a:solidFill>
                  <a:srgbClr val="7B2261"/>
                </a:solidFill>
                <a:latin typeface="Arial Bold"/>
                <a:ea typeface="Arial Bold"/>
                <a:cs typeface="Arial Bold"/>
                <a:sym typeface="Arial Bold"/>
              </a:rPr>
              <a:t>Dr. Rajesh Antony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46047" y="651668"/>
            <a:ext cx="7595905" cy="160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5"/>
              </a:lnSpc>
              <a:spcBef>
                <a:spcPct val="0"/>
              </a:spcBef>
            </a:pPr>
            <a:r>
              <a:rPr lang="en-US" sz="4560" b="1" spc="45" dirty="0">
                <a:solidFill>
                  <a:srgbClr val="1DAC90"/>
                </a:solidFill>
                <a:latin typeface="Arial Bold"/>
                <a:ea typeface="Arial Bold"/>
                <a:cs typeface="Arial Bold"/>
                <a:sym typeface="Arial Bold"/>
              </a:rPr>
              <a:t>Panel of Medical Technical Advisors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44241" y="6530200"/>
            <a:ext cx="2395421" cy="399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0"/>
              </a:lnSpc>
            </a:pPr>
            <a:r>
              <a:rPr lang="en-US" sz="2257" b="1" spc="22" dirty="0">
                <a:solidFill>
                  <a:srgbClr val="7B2261"/>
                </a:solidFill>
                <a:latin typeface="Arial Bold"/>
                <a:ea typeface="Arial Bold"/>
                <a:cs typeface="Arial Bold"/>
                <a:sym typeface="Arial Bold"/>
              </a:rPr>
              <a:t>Dr. </a:t>
            </a:r>
            <a:r>
              <a:rPr lang="en-US" sz="2257" b="1" spc="22" dirty="0" err="1">
                <a:solidFill>
                  <a:srgbClr val="7B2261"/>
                </a:solidFill>
                <a:latin typeface="Arial Bold"/>
                <a:ea typeface="Arial Bold"/>
                <a:cs typeface="Arial Bold"/>
                <a:sym typeface="Arial Bold"/>
              </a:rPr>
              <a:t>Jishy</a:t>
            </a:r>
            <a:r>
              <a:rPr lang="en-US" sz="2257" b="1" spc="22" dirty="0">
                <a:solidFill>
                  <a:srgbClr val="7B2261"/>
                </a:solidFill>
                <a:latin typeface="Arial Bold"/>
                <a:ea typeface="Arial Bold"/>
                <a:cs typeface="Arial Bold"/>
                <a:sym typeface="Arial Bold"/>
              </a:rPr>
              <a:t> George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83722" y="7355435"/>
            <a:ext cx="6224492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60"/>
              </a:lnSpc>
            </a:pPr>
            <a:r>
              <a:rPr lang="en-US" sz="2257" spc="22" dirty="0">
                <a:solidFill>
                  <a:srgbClr val="7B2261"/>
                </a:solidFill>
                <a:latin typeface="Arial"/>
                <a:ea typeface="Arial"/>
                <a:cs typeface="Arial"/>
                <a:sym typeface="Arial"/>
              </a:rPr>
              <a:t>HOD Radiodiagnosis &amp; Interventional Radiology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44200" y="6955898"/>
            <a:ext cx="4114475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0"/>
              </a:lnSpc>
            </a:pPr>
            <a:r>
              <a:rPr lang="en-US" sz="2257" spc="22" dirty="0">
                <a:solidFill>
                  <a:srgbClr val="7B2261"/>
                </a:solidFill>
                <a:latin typeface="Arial"/>
                <a:ea typeface="Arial"/>
                <a:cs typeface="Arial"/>
                <a:sym typeface="Arial"/>
              </a:rPr>
              <a:t> MBBS, MD (General Medicine)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90985" y="6929737"/>
            <a:ext cx="3821714" cy="399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0"/>
              </a:lnSpc>
            </a:pPr>
            <a:r>
              <a:rPr lang="en-US" sz="2257" spc="22" dirty="0">
                <a:solidFill>
                  <a:srgbClr val="7B2261"/>
                </a:solidFill>
                <a:latin typeface="Arial"/>
                <a:ea typeface="Arial"/>
                <a:cs typeface="Arial"/>
                <a:sym typeface="Arial"/>
              </a:rPr>
              <a:t>MBBS, MD (Radiodiagnosis)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57647" y="7355435"/>
            <a:ext cx="4114476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0"/>
              </a:lnSpc>
            </a:pPr>
            <a:r>
              <a:rPr lang="en-US" sz="2257" spc="22" dirty="0">
                <a:solidFill>
                  <a:srgbClr val="7B2261"/>
                </a:solidFill>
                <a:latin typeface="Arial"/>
                <a:ea typeface="Arial"/>
                <a:cs typeface="Arial"/>
                <a:sym typeface="Arial"/>
              </a:rPr>
              <a:t>Physician and Medical Director </a:t>
            </a: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20517">
            <a:off x="-7117888" y="-8336704"/>
            <a:ext cx="11069128" cy="11055291"/>
          </a:xfrm>
          <a:custGeom>
            <a:avLst/>
            <a:gdLst/>
            <a:ahLst/>
            <a:cxnLst/>
            <a:rect l="l" t="t" r="r" b="b"/>
            <a:pathLst>
              <a:path w="11069128" h="11055291">
                <a:moveTo>
                  <a:pt x="0" y="0"/>
                </a:moveTo>
                <a:lnTo>
                  <a:pt x="11069128" y="0"/>
                </a:lnTo>
                <a:lnTo>
                  <a:pt x="11069128" y="11055291"/>
                </a:lnTo>
                <a:lnTo>
                  <a:pt x="0" y="11055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3755" y="1912254"/>
            <a:ext cx="7218645" cy="6030766"/>
          </a:xfrm>
          <a:custGeom>
            <a:avLst/>
            <a:gdLst/>
            <a:ahLst/>
            <a:cxnLst/>
            <a:rect l="l" t="t" r="r" b="b"/>
            <a:pathLst>
              <a:path w="7218645" h="6030766">
                <a:moveTo>
                  <a:pt x="0" y="0"/>
                </a:moveTo>
                <a:lnTo>
                  <a:pt x="7218645" y="0"/>
                </a:lnTo>
                <a:lnTo>
                  <a:pt x="7218645" y="6030766"/>
                </a:lnTo>
                <a:lnTo>
                  <a:pt x="0" y="6030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820517">
            <a:off x="-8579338" y="-9525478"/>
            <a:ext cx="12883553" cy="1288355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820517">
            <a:off x="-7590616" y="-8536756"/>
            <a:ext cx="10906108" cy="1090610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9169600" y="2008005"/>
            <a:ext cx="0" cy="6922965"/>
          </a:xfrm>
          <a:prstGeom prst="line">
            <a:avLst/>
          </a:prstGeom>
          <a:ln w="38100" cap="flat">
            <a:solidFill>
              <a:srgbClr val="1DAC9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9628378" y="2008005"/>
            <a:ext cx="577271" cy="730819"/>
            <a:chOff x="0" y="0"/>
            <a:chExt cx="164832" cy="2086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4832" cy="208675"/>
            </a:xfrm>
            <a:custGeom>
              <a:avLst/>
              <a:gdLst/>
              <a:ahLst/>
              <a:cxnLst/>
              <a:rect l="l" t="t" r="r" b="b"/>
              <a:pathLst>
                <a:path w="164832" h="208675">
                  <a:moveTo>
                    <a:pt x="0" y="0"/>
                  </a:moveTo>
                  <a:lnTo>
                    <a:pt x="164832" y="0"/>
                  </a:lnTo>
                  <a:lnTo>
                    <a:pt x="164832" y="208675"/>
                  </a:lnTo>
                  <a:lnTo>
                    <a:pt x="0" y="208675"/>
                  </a:ln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64832" cy="25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9628378" y="2008005"/>
            <a:ext cx="0" cy="6922965"/>
          </a:xfrm>
          <a:prstGeom prst="line">
            <a:avLst/>
          </a:prstGeom>
          <a:ln w="38100" cap="flat">
            <a:solidFill>
              <a:srgbClr val="7B226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9917014" y="2008005"/>
            <a:ext cx="5985038" cy="730819"/>
            <a:chOff x="0" y="0"/>
            <a:chExt cx="1708943" cy="2086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8943" cy="208675"/>
            </a:xfrm>
            <a:custGeom>
              <a:avLst/>
              <a:gdLst/>
              <a:ahLst/>
              <a:cxnLst/>
              <a:rect l="l" t="t" r="r" b="b"/>
              <a:pathLst>
                <a:path w="1708943" h="208675">
                  <a:moveTo>
                    <a:pt x="84080" y="0"/>
                  </a:moveTo>
                  <a:lnTo>
                    <a:pt x="1624862" y="0"/>
                  </a:lnTo>
                  <a:cubicBezTo>
                    <a:pt x="1647162" y="0"/>
                    <a:pt x="1668548" y="8858"/>
                    <a:pt x="1684316" y="24627"/>
                  </a:cubicBezTo>
                  <a:cubicBezTo>
                    <a:pt x="1700084" y="40395"/>
                    <a:pt x="1708943" y="61781"/>
                    <a:pt x="1708943" y="84080"/>
                  </a:cubicBezTo>
                  <a:lnTo>
                    <a:pt x="1708943" y="124595"/>
                  </a:lnTo>
                  <a:cubicBezTo>
                    <a:pt x="1708943" y="171031"/>
                    <a:pt x="1671299" y="208675"/>
                    <a:pt x="1624862" y="208675"/>
                  </a:cubicBezTo>
                  <a:lnTo>
                    <a:pt x="84080" y="208675"/>
                  </a:lnTo>
                  <a:cubicBezTo>
                    <a:pt x="37644" y="208675"/>
                    <a:pt x="0" y="171031"/>
                    <a:pt x="0" y="124595"/>
                  </a:cubicBezTo>
                  <a:lnTo>
                    <a:pt x="0" y="84080"/>
                  </a:lnTo>
                  <a:cubicBezTo>
                    <a:pt x="0" y="37644"/>
                    <a:pt x="37644" y="0"/>
                    <a:pt x="8408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708943" cy="25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271516" y="8200150"/>
            <a:ext cx="5828760" cy="730819"/>
            <a:chOff x="0" y="0"/>
            <a:chExt cx="1664320" cy="2086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4320" cy="208675"/>
            </a:xfrm>
            <a:custGeom>
              <a:avLst/>
              <a:gdLst/>
              <a:ahLst/>
              <a:cxnLst/>
              <a:rect l="l" t="t" r="r" b="b"/>
              <a:pathLst>
                <a:path w="1664320" h="208675">
                  <a:moveTo>
                    <a:pt x="86335" y="0"/>
                  </a:moveTo>
                  <a:lnTo>
                    <a:pt x="1577985" y="0"/>
                  </a:lnTo>
                  <a:cubicBezTo>
                    <a:pt x="1625666" y="0"/>
                    <a:pt x="1664320" y="38653"/>
                    <a:pt x="1664320" y="86335"/>
                  </a:cubicBezTo>
                  <a:lnTo>
                    <a:pt x="1664320" y="122340"/>
                  </a:lnTo>
                  <a:cubicBezTo>
                    <a:pt x="1664320" y="170022"/>
                    <a:pt x="1625666" y="208675"/>
                    <a:pt x="1577985" y="208675"/>
                  </a:cubicBezTo>
                  <a:lnTo>
                    <a:pt x="86335" y="208675"/>
                  </a:lnTo>
                  <a:cubicBezTo>
                    <a:pt x="38653" y="208675"/>
                    <a:pt x="0" y="170022"/>
                    <a:pt x="0" y="122340"/>
                  </a:cubicBezTo>
                  <a:lnTo>
                    <a:pt x="0" y="86335"/>
                  </a:lnTo>
                  <a:cubicBezTo>
                    <a:pt x="0" y="38653"/>
                    <a:pt x="38653" y="0"/>
                    <a:pt x="86335" y="0"/>
                  </a:cubicBezTo>
                  <a:close/>
                </a:path>
              </a:pathLst>
            </a:custGeom>
            <a:solidFill>
              <a:srgbClr val="1DAC9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664320" cy="25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15053" y="8200150"/>
            <a:ext cx="1454546" cy="730819"/>
            <a:chOff x="0" y="0"/>
            <a:chExt cx="415325" cy="2086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5325" cy="208675"/>
            </a:xfrm>
            <a:custGeom>
              <a:avLst/>
              <a:gdLst/>
              <a:ahLst/>
              <a:cxnLst/>
              <a:rect l="l" t="t" r="r" b="b"/>
              <a:pathLst>
                <a:path w="415325" h="208675">
                  <a:moveTo>
                    <a:pt x="0" y="0"/>
                  </a:moveTo>
                  <a:lnTo>
                    <a:pt x="415325" y="0"/>
                  </a:lnTo>
                  <a:lnTo>
                    <a:pt x="415325" y="208675"/>
                  </a:lnTo>
                  <a:lnTo>
                    <a:pt x="0" y="208675"/>
                  </a:lnTo>
                  <a:close/>
                </a:path>
              </a:pathLst>
            </a:custGeom>
            <a:solidFill>
              <a:srgbClr val="1DAC9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415325" cy="25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9917014" y="3713266"/>
            <a:ext cx="7035581" cy="2789186"/>
          </a:xfrm>
          <a:custGeom>
            <a:avLst/>
            <a:gdLst/>
            <a:ahLst/>
            <a:cxnLst/>
            <a:rect l="l" t="t" r="r" b="b"/>
            <a:pathLst>
              <a:path w="7035581" h="2789186">
                <a:moveTo>
                  <a:pt x="0" y="0"/>
                </a:moveTo>
                <a:lnTo>
                  <a:pt x="7035580" y="0"/>
                </a:lnTo>
                <a:lnTo>
                  <a:pt x="7035580" y="2789187"/>
                </a:lnTo>
                <a:lnTo>
                  <a:pt x="0" y="2789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 rot="-1820517">
            <a:off x="13486550" y="6441456"/>
            <a:ext cx="12883553" cy="1288355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820517">
            <a:off x="14948001" y="7630230"/>
            <a:ext cx="11069128" cy="11055291"/>
          </a:xfrm>
          <a:custGeom>
            <a:avLst/>
            <a:gdLst/>
            <a:ahLst/>
            <a:cxnLst/>
            <a:rect l="l" t="t" r="r" b="b"/>
            <a:pathLst>
              <a:path w="11069128" h="11055291">
                <a:moveTo>
                  <a:pt x="0" y="0"/>
                </a:moveTo>
                <a:lnTo>
                  <a:pt x="11069127" y="0"/>
                </a:lnTo>
                <a:lnTo>
                  <a:pt x="11069127" y="11055291"/>
                </a:lnTo>
                <a:lnTo>
                  <a:pt x="0" y="11055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 rot="-1820517">
            <a:off x="14475273" y="7430178"/>
            <a:ext cx="10906108" cy="1090610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-2838315" y="8622903"/>
            <a:ext cx="5563865" cy="2421319"/>
          </a:xfrm>
          <a:custGeom>
            <a:avLst/>
            <a:gdLst/>
            <a:ahLst/>
            <a:cxnLst/>
            <a:rect l="l" t="t" r="r" b="b"/>
            <a:pathLst>
              <a:path w="5563865" h="2421319">
                <a:moveTo>
                  <a:pt x="0" y="0"/>
                </a:moveTo>
                <a:lnTo>
                  <a:pt x="5563865" y="0"/>
                </a:lnTo>
                <a:lnTo>
                  <a:pt x="5563865" y="2421319"/>
                </a:lnTo>
                <a:lnTo>
                  <a:pt x="0" y="242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2820097" y="7223342"/>
            <a:ext cx="2118056" cy="362761"/>
          </a:xfrm>
          <a:custGeom>
            <a:avLst/>
            <a:gdLst/>
            <a:ahLst/>
            <a:cxnLst/>
            <a:rect l="l" t="t" r="r" b="b"/>
            <a:pathLst>
              <a:path w="2118056" h="362761">
                <a:moveTo>
                  <a:pt x="0" y="0"/>
                </a:moveTo>
                <a:lnTo>
                  <a:pt x="2118056" y="0"/>
                </a:lnTo>
                <a:lnTo>
                  <a:pt x="2118056" y="362761"/>
                </a:lnTo>
                <a:lnTo>
                  <a:pt x="0" y="3627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0067665" y="2152402"/>
            <a:ext cx="3808125" cy="398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31"/>
              </a:lnSpc>
            </a:pPr>
            <a:r>
              <a:rPr lang="en-US" sz="2451" b="1" spc="24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CLOUD TECHNOLOGIES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619088" y="8366273"/>
            <a:ext cx="5036699" cy="398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31"/>
              </a:lnSpc>
            </a:pPr>
            <a:r>
              <a:rPr lang="en-US" sz="2451" b="1" spc="24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DEVELOPMENT TECHNOLOGIES</a:t>
            </a: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81555" y="-2530834"/>
            <a:ext cx="10034819" cy="100348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26745" y="3629415"/>
            <a:ext cx="5265111" cy="7749139"/>
            <a:chOff x="0" y="0"/>
            <a:chExt cx="1386696" cy="2040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6" cy="2040926"/>
            </a:xfrm>
            <a:custGeom>
              <a:avLst/>
              <a:gdLst/>
              <a:ahLst/>
              <a:cxnLst/>
              <a:rect l="l" t="t" r="r" b="b"/>
              <a:pathLst>
                <a:path w="1386696" h="2040926">
                  <a:moveTo>
                    <a:pt x="147042" y="0"/>
                  </a:moveTo>
                  <a:lnTo>
                    <a:pt x="1239654" y="0"/>
                  </a:lnTo>
                  <a:cubicBezTo>
                    <a:pt x="1320863" y="0"/>
                    <a:pt x="1386696" y="65833"/>
                    <a:pt x="1386696" y="147042"/>
                  </a:cubicBezTo>
                  <a:lnTo>
                    <a:pt x="1386696" y="1893884"/>
                  </a:lnTo>
                  <a:cubicBezTo>
                    <a:pt x="1386696" y="1932882"/>
                    <a:pt x="1371204" y="1970282"/>
                    <a:pt x="1343628" y="1997858"/>
                  </a:cubicBezTo>
                  <a:cubicBezTo>
                    <a:pt x="1316053" y="2025434"/>
                    <a:pt x="1278652" y="2040926"/>
                    <a:pt x="1239654" y="2040926"/>
                  </a:cubicBezTo>
                  <a:lnTo>
                    <a:pt x="147042" y="2040926"/>
                  </a:lnTo>
                  <a:cubicBezTo>
                    <a:pt x="65833" y="2040926"/>
                    <a:pt x="0" y="1975093"/>
                    <a:pt x="0" y="1893884"/>
                  </a:cubicBezTo>
                  <a:lnTo>
                    <a:pt x="0" y="147042"/>
                  </a:lnTo>
                  <a:cubicBezTo>
                    <a:pt x="0" y="65833"/>
                    <a:pt x="65833" y="0"/>
                    <a:pt x="147042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6696" cy="208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356125" y="-1756264"/>
            <a:ext cx="8485679" cy="84856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26763" y="-1185626"/>
            <a:ext cx="7344403" cy="734440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4726" r="-37367" b="-14657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-3890166" y="4381023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1795105" y="8338731"/>
            <a:ext cx="204271" cy="1082230"/>
          </a:xfrm>
          <a:custGeom>
            <a:avLst/>
            <a:gdLst/>
            <a:ahLst/>
            <a:cxnLst/>
            <a:rect l="l" t="t" r="r" b="b"/>
            <a:pathLst>
              <a:path w="204271" h="1082230">
                <a:moveTo>
                  <a:pt x="0" y="0"/>
                </a:moveTo>
                <a:lnTo>
                  <a:pt x="204271" y="0"/>
                </a:lnTo>
                <a:lnTo>
                  <a:pt x="204271" y="1082230"/>
                </a:lnTo>
                <a:lnTo>
                  <a:pt x="0" y="1082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1795105" y="8656638"/>
            <a:ext cx="204271" cy="1082230"/>
          </a:xfrm>
          <a:custGeom>
            <a:avLst/>
            <a:gdLst/>
            <a:ahLst/>
            <a:cxnLst/>
            <a:rect l="l" t="t" r="r" b="b"/>
            <a:pathLst>
              <a:path w="204271" h="1082230">
                <a:moveTo>
                  <a:pt x="0" y="0"/>
                </a:moveTo>
                <a:lnTo>
                  <a:pt x="204271" y="0"/>
                </a:lnTo>
                <a:lnTo>
                  <a:pt x="204271" y="1082230"/>
                </a:lnTo>
                <a:lnTo>
                  <a:pt x="0" y="1082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8200839" y="589720"/>
            <a:ext cx="204271" cy="1082230"/>
          </a:xfrm>
          <a:custGeom>
            <a:avLst/>
            <a:gdLst/>
            <a:ahLst/>
            <a:cxnLst/>
            <a:rect l="l" t="t" r="r" b="b"/>
            <a:pathLst>
              <a:path w="204271" h="1082230">
                <a:moveTo>
                  <a:pt x="0" y="0"/>
                </a:moveTo>
                <a:lnTo>
                  <a:pt x="204271" y="0"/>
                </a:lnTo>
                <a:lnTo>
                  <a:pt x="204271" y="1082231"/>
                </a:lnTo>
                <a:lnTo>
                  <a:pt x="0" y="10822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8200839" y="907628"/>
            <a:ext cx="204271" cy="1082230"/>
          </a:xfrm>
          <a:custGeom>
            <a:avLst/>
            <a:gdLst/>
            <a:ahLst/>
            <a:cxnLst/>
            <a:rect l="l" t="t" r="r" b="b"/>
            <a:pathLst>
              <a:path w="204271" h="1082230">
                <a:moveTo>
                  <a:pt x="0" y="0"/>
                </a:moveTo>
                <a:lnTo>
                  <a:pt x="204271" y="0"/>
                </a:lnTo>
                <a:lnTo>
                  <a:pt x="204271" y="1082230"/>
                </a:lnTo>
                <a:lnTo>
                  <a:pt x="0" y="1082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69815" y="7684424"/>
            <a:ext cx="9252945" cy="1769626"/>
          </a:xfrm>
          <a:custGeom>
            <a:avLst/>
            <a:gdLst/>
            <a:ahLst/>
            <a:cxnLst/>
            <a:rect l="l" t="t" r="r" b="b"/>
            <a:pathLst>
              <a:path w="9252945" h="1769626">
                <a:moveTo>
                  <a:pt x="0" y="0"/>
                </a:moveTo>
                <a:lnTo>
                  <a:pt x="9252945" y="0"/>
                </a:lnTo>
                <a:lnTo>
                  <a:pt x="9252945" y="1769625"/>
                </a:lnTo>
                <a:lnTo>
                  <a:pt x="0" y="17696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69815" y="1937383"/>
            <a:ext cx="7758477" cy="74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74"/>
              </a:lnSpc>
            </a:pPr>
            <a:r>
              <a:rPr lang="en-US" sz="4934" b="1" dirty="0">
                <a:solidFill>
                  <a:srgbClr val="1DAC90"/>
                </a:solidFill>
                <a:latin typeface="Arial Bold"/>
                <a:ea typeface="Arial Bold"/>
                <a:cs typeface="Arial Bold"/>
                <a:sym typeface="Arial Bold"/>
              </a:rPr>
              <a:t>WHY PARTNER WITH 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69815" y="3085061"/>
            <a:ext cx="8645677" cy="518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0"/>
              </a:lnSpc>
              <a:spcBef>
                <a:spcPct val="0"/>
              </a:spcBef>
            </a:pPr>
            <a:r>
              <a:rPr lang="en-US" sz="2193" b="1" spc="2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Highly Experienced Professionals with Hands-On Expertise</a:t>
            </a:r>
          </a:p>
          <a:p>
            <a:pPr marL="430321" lvl="1" indent="-215160" algn="just">
              <a:lnSpc>
                <a:spcPts val="2790"/>
              </a:lnSpc>
              <a:buFont typeface="Arial"/>
              <a:buChar char="•"/>
            </a:pPr>
            <a:r>
              <a:rPr lang="en-US" sz="2000" spc="1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highly skilled team, with proven hands-on expertise, works 24/7 to deliver accurate, fast, reliable AI solutions for complex clinical and business challenges.</a:t>
            </a:r>
          </a:p>
          <a:p>
            <a:pPr algn="just">
              <a:lnSpc>
                <a:spcPts val="3070"/>
              </a:lnSpc>
              <a:spcBef>
                <a:spcPct val="0"/>
              </a:spcBef>
            </a:pPr>
            <a:endParaRPr lang="en-US" sz="1993" spc="1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3070"/>
              </a:lnSpc>
              <a:spcBef>
                <a:spcPct val="0"/>
              </a:spcBef>
            </a:pPr>
            <a:r>
              <a:rPr lang="en-US" sz="2193" b="1" spc="2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Scalable, Agile Delivery</a:t>
            </a:r>
          </a:p>
          <a:p>
            <a:pPr marL="430321" lvl="1" indent="-215160" algn="just">
              <a:lnSpc>
                <a:spcPts val="2790"/>
              </a:lnSpc>
              <a:buFont typeface="Arial"/>
              <a:buChar char="•"/>
            </a:pPr>
            <a:r>
              <a:rPr lang="en-US" sz="2000" spc="1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Flexible team structures tailored to your business needs—ensuring craftsmanship, accountability, and rapid execution at any scale.</a:t>
            </a:r>
          </a:p>
          <a:p>
            <a:pPr algn="just">
              <a:lnSpc>
                <a:spcPts val="3070"/>
              </a:lnSpc>
              <a:spcBef>
                <a:spcPct val="0"/>
              </a:spcBef>
            </a:pPr>
            <a:endParaRPr lang="en-US" sz="1993" spc="1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3070"/>
              </a:lnSpc>
              <a:spcBef>
                <a:spcPct val="0"/>
              </a:spcBef>
            </a:pPr>
            <a:r>
              <a:rPr lang="en-US" sz="2193" b="1" spc="2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End-to-End IT &amp; Cloud Solutions</a:t>
            </a:r>
          </a:p>
          <a:p>
            <a:pPr marL="430321" lvl="1" indent="-215160" algn="just">
              <a:lnSpc>
                <a:spcPts val="2790"/>
              </a:lnSpc>
              <a:buFont typeface="Arial"/>
              <a:buChar char="•"/>
            </a:pPr>
            <a:r>
              <a:rPr lang="en-US" sz="2000" spc="1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system analysis to enterprise cloud deployment, we drive digital transformation using the latest technologies and best practices.</a:t>
            </a:r>
          </a:p>
          <a:p>
            <a:pPr algn="just">
              <a:lnSpc>
                <a:spcPts val="2790"/>
              </a:lnSpc>
              <a:spcBef>
                <a:spcPct val="0"/>
              </a:spcBef>
            </a:pPr>
            <a:endParaRPr lang="en-US" sz="2000" spc="1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2790"/>
              </a:lnSpc>
              <a:spcBef>
                <a:spcPct val="0"/>
              </a:spcBef>
            </a:pPr>
            <a:endParaRPr lang="en-US" sz="1993" spc="1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574902" y="4511052"/>
            <a:ext cx="6571378" cy="657137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2471" tIns="52471" rIns="52471" bIns="5247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16121" y="6833511"/>
            <a:ext cx="10591431" cy="4484121"/>
            <a:chOff x="0" y="0"/>
            <a:chExt cx="2753355" cy="11656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3355" cy="1165695"/>
            </a:xfrm>
            <a:custGeom>
              <a:avLst/>
              <a:gdLst/>
              <a:ahLst/>
              <a:cxnLst/>
              <a:rect l="l" t="t" r="r" b="b"/>
              <a:pathLst>
                <a:path w="2753355" h="1165695">
                  <a:moveTo>
                    <a:pt x="0" y="0"/>
                  </a:moveTo>
                  <a:lnTo>
                    <a:pt x="2753355" y="0"/>
                  </a:lnTo>
                  <a:lnTo>
                    <a:pt x="2753355" y="1165695"/>
                  </a:lnTo>
                  <a:lnTo>
                    <a:pt x="0" y="1165695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53355" cy="1213320"/>
            </a:xfrm>
            <a:prstGeom prst="rect">
              <a:avLst/>
            </a:prstGeom>
          </p:spPr>
          <p:txBody>
            <a:bodyPr lIns="52471" tIns="52471" rIns="52471" bIns="5247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2913366" y="2701961"/>
            <a:ext cx="6672484" cy="667248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2471" tIns="52471" rIns="52471" bIns="5247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29801" y="3318395"/>
            <a:ext cx="5439614" cy="543961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8147" r="-21716"/>
              </a:stretch>
            </a:blipFill>
            <a:ln w="9525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7159834" y="5076934"/>
            <a:ext cx="5439614" cy="543961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  <a:ln w="9525" cap="sq">
              <a:solidFill>
                <a:srgbClr val="17ADBC"/>
              </a:solidFill>
              <a:prstDash val="solid"/>
              <a:miter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1350684" y="1631613"/>
            <a:ext cx="4408070" cy="69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4"/>
              </a:lnSpc>
            </a:pPr>
            <a:r>
              <a:rPr lang="en-US" sz="4900" b="1" spc="49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Let’s Build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2578" y="2432528"/>
            <a:ext cx="15919548" cy="81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2"/>
              </a:lnSpc>
            </a:pPr>
            <a:r>
              <a:rPr lang="en-US" sz="5700" b="1" spc="57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THE FUTURE OF HEALTHCARE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6053" y="3225007"/>
            <a:ext cx="9686843" cy="1280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 spc="3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Partner with                                        today.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  <a:endParaRPr lang="en-US" sz="3599" spc="35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820027" y="3225007"/>
            <a:ext cx="5509750" cy="1280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 b="1" spc="3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UNILAW Technologies  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  <a:endParaRPr lang="en-US" sz="3599" b="1" spc="35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22914" y="0"/>
            <a:ext cx="5465086" cy="10287000"/>
            <a:chOff x="0" y="0"/>
            <a:chExt cx="143936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64" cy="2709333"/>
            </a:xfrm>
            <a:custGeom>
              <a:avLst/>
              <a:gdLst/>
              <a:ahLst/>
              <a:cxnLst/>
              <a:rect l="l" t="t" r="r" b="b"/>
              <a:pathLst>
                <a:path w="1439364" h="2709333">
                  <a:moveTo>
                    <a:pt x="0" y="0"/>
                  </a:moveTo>
                  <a:lnTo>
                    <a:pt x="1439364" y="0"/>
                  </a:lnTo>
                  <a:lnTo>
                    <a:pt x="14393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43936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00966" y="2741029"/>
            <a:ext cx="6443896" cy="3772986"/>
            <a:chOff x="0" y="0"/>
            <a:chExt cx="694092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4092" cy="406400"/>
            </a:xfrm>
            <a:custGeom>
              <a:avLst/>
              <a:gdLst/>
              <a:ahLst/>
              <a:cxnLst/>
              <a:rect l="l" t="t" r="r" b="b"/>
              <a:pathLst>
                <a:path w="694092" h="406400">
                  <a:moveTo>
                    <a:pt x="490892" y="0"/>
                  </a:moveTo>
                  <a:cubicBezTo>
                    <a:pt x="603116" y="0"/>
                    <a:pt x="694092" y="90976"/>
                    <a:pt x="694092" y="203200"/>
                  </a:cubicBezTo>
                  <a:cubicBezTo>
                    <a:pt x="694092" y="315424"/>
                    <a:pt x="603116" y="406400"/>
                    <a:pt x="49089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9409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29291" y="3086968"/>
            <a:ext cx="5787247" cy="3081108"/>
            <a:chOff x="0" y="0"/>
            <a:chExt cx="812800" cy="4327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32732"/>
            </a:xfrm>
            <a:custGeom>
              <a:avLst/>
              <a:gdLst/>
              <a:ahLst/>
              <a:cxnLst/>
              <a:rect l="l" t="t" r="r" b="b"/>
              <a:pathLst>
                <a:path w="812800" h="432732">
                  <a:moveTo>
                    <a:pt x="609600" y="0"/>
                  </a:moveTo>
                  <a:cubicBezTo>
                    <a:pt x="721830" y="0"/>
                    <a:pt x="812800" y="96864"/>
                    <a:pt x="812800" y="216366"/>
                  </a:cubicBezTo>
                  <a:cubicBezTo>
                    <a:pt x="812800" y="335867"/>
                    <a:pt x="721830" y="432732"/>
                    <a:pt x="609600" y="432732"/>
                  </a:cubicBezTo>
                  <a:lnTo>
                    <a:pt x="203200" y="432732"/>
                  </a:lnTo>
                  <a:cubicBezTo>
                    <a:pt x="90970" y="432732"/>
                    <a:pt x="0" y="335867"/>
                    <a:pt x="0" y="216366"/>
                  </a:cubicBezTo>
                  <a:cubicBezTo>
                    <a:pt x="0" y="96864"/>
                    <a:pt x="90970" y="0"/>
                    <a:pt x="203200" y="0"/>
                  </a:cubicBezTo>
                  <a:lnTo>
                    <a:pt x="609600" y="0"/>
                  </a:lnTo>
                </a:path>
              </a:pathLst>
            </a:custGeom>
            <a:blipFill>
              <a:blip r:embed="rId2"/>
              <a:stretch>
                <a:fillRect t="-6515" b="-1862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600966" y="6514014"/>
            <a:ext cx="6443896" cy="3772986"/>
            <a:chOff x="0" y="0"/>
            <a:chExt cx="69409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4092" cy="406400"/>
            </a:xfrm>
            <a:custGeom>
              <a:avLst/>
              <a:gdLst/>
              <a:ahLst/>
              <a:cxnLst/>
              <a:rect l="l" t="t" r="r" b="b"/>
              <a:pathLst>
                <a:path w="694092" h="406400">
                  <a:moveTo>
                    <a:pt x="490892" y="0"/>
                  </a:moveTo>
                  <a:cubicBezTo>
                    <a:pt x="603116" y="0"/>
                    <a:pt x="694092" y="90976"/>
                    <a:pt x="694092" y="203200"/>
                  </a:cubicBezTo>
                  <a:cubicBezTo>
                    <a:pt x="694092" y="315424"/>
                    <a:pt x="603116" y="406400"/>
                    <a:pt x="49089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9409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 flipV="1">
            <a:off x="11933691" y="1842281"/>
            <a:ext cx="907321" cy="907321"/>
          </a:xfrm>
          <a:custGeom>
            <a:avLst/>
            <a:gdLst/>
            <a:ahLst/>
            <a:cxnLst/>
            <a:rect l="l" t="t" r="r" b="b"/>
            <a:pathLst>
              <a:path w="907321" h="907321">
                <a:moveTo>
                  <a:pt x="907321" y="907320"/>
                </a:moveTo>
                <a:lnTo>
                  <a:pt x="0" y="907320"/>
                </a:lnTo>
                <a:lnTo>
                  <a:pt x="0" y="0"/>
                </a:lnTo>
                <a:lnTo>
                  <a:pt x="907321" y="0"/>
                </a:lnTo>
                <a:lnTo>
                  <a:pt x="907321" y="9073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929291" y="6859953"/>
            <a:ext cx="5787247" cy="3081108"/>
            <a:chOff x="0" y="0"/>
            <a:chExt cx="812800" cy="4327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432732"/>
            </a:xfrm>
            <a:custGeom>
              <a:avLst/>
              <a:gdLst/>
              <a:ahLst/>
              <a:cxnLst/>
              <a:rect l="l" t="t" r="r" b="b"/>
              <a:pathLst>
                <a:path w="812800" h="432732">
                  <a:moveTo>
                    <a:pt x="609600" y="0"/>
                  </a:moveTo>
                  <a:cubicBezTo>
                    <a:pt x="721830" y="0"/>
                    <a:pt x="812800" y="96864"/>
                    <a:pt x="812800" y="216366"/>
                  </a:cubicBezTo>
                  <a:cubicBezTo>
                    <a:pt x="812800" y="335867"/>
                    <a:pt x="721830" y="432732"/>
                    <a:pt x="609600" y="432732"/>
                  </a:cubicBezTo>
                  <a:lnTo>
                    <a:pt x="203200" y="432732"/>
                  </a:lnTo>
                  <a:cubicBezTo>
                    <a:pt x="90970" y="432732"/>
                    <a:pt x="0" y="335867"/>
                    <a:pt x="0" y="216366"/>
                  </a:cubicBezTo>
                  <a:cubicBezTo>
                    <a:pt x="0" y="96864"/>
                    <a:pt x="90970" y="0"/>
                    <a:pt x="203200" y="0"/>
                  </a:cubicBezTo>
                  <a:lnTo>
                    <a:pt x="609600" y="0"/>
                  </a:lnTo>
                </a:path>
              </a:pathLst>
            </a:custGeom>
            <a:blipFill>
              <a:blip r:embed="rId5"/>
              <a:stretch>
                <a:fillRect t="-12496" b="-12496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-3953410" y="-5393819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1" y="0"/>
                </a:lnTo>
                <a:lnTo>
                  <a:pt x="9837731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955917" y="847724"/>
            <a:ext cx="1082230" cy="470972"/>
          </a:xfrm>
          <a:custGeom>
            <a:avLst/>
            <a:gdLst/>
            <a:ahLst/>
            <a:cxnLst/>
            <a:rect l="l" t="t" r="r" b="b"/>
            <a:pathLst>
              <a:path w="1082230" h="470972">
                <a:moveTo>
                  <a:pt x="0" y="0"/>
                </a:moveTo>
                <a:lnTo>
                  <a:pt x="1082231" y="0"/>
                </a:lnTo>
                <a:lnTo>
                  <a:pt x="1082231" y="470973"/>
                </a:lnTo>
                <a:lnTo>
                  <a:pt x="0" y="470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520654" y="8736122"/>
            <a:ext cx="1082230" cy="470972"/>
          </a:xfrm>
          <a:custGeom>
            <a:avLst/>
            <a:gdLst/>
            <a:ahLst/>
            <a:cxnLst/>
            <a:rect l="l" t="t" r="r" b="b"/>
            <a:pathLst>
              <a:path w="1082230" h="470972">
                <a:moveTo>
                  <a:pt x="0" y="0"/>
                </a:moveTo>
                <a:lnTo>
                  <a:pt x="1082231" y="0"/>
                </a:lnTo>
                <a:lnTo>
                  <a:pt x="1082231" y="470972"/>
                </a:lnTo>
                <a:lnTo>
                  <a:pt x="0" y="470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302975" y="9791106"/>
            <a:ext cx="599820" cy="149955"/>
          </a:xfrm>
          <a:custGeom>
            <a:avLst/>
            <a:gdLst/>
            <a:ahLst/>
            <a:cxnLst/>
            <a:rect l="l" t="t" r="r" b="b"/>
            <a:pathLst>
              <a:path w="599820" h="149955">
                <a:moveTo>
                  <a:pt x="0" y="0"/>
                </a:moveTo>
                <a:lnTo>
                  <a:pt x="599820" y="0"/>
                </a:lnTo>
                <a:lnTo>
                  <a:pt x="599820" y="149955"/>
                </a:lnTo>
                <a:lnTo>
                  <a:pt x="0" y="149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537802" y="2648486"/>
            <a:ext cx="6946877" cy="92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4"/>
              </a:lnSpc>
            </a:pPr>
            <a:r>
              <a:rPr lang="en-US" sz="6099" b="1" dirty="0">
                <a:solidFill>
                  <a:srgbClr val="1DAC90"/>
                </a:solidFill>
                <a:latin typeface="Arial Bold"/>
                <a:ea typeface="Arial Bold"/>
                <a:cs typeface="Arial Bold"/>
                <a:sym typeface="Arial Bold"/>
              </a:rPr>
              <a:t>OUR VISION</a:t>
            </a:r>
          </a:p>
        </p:txBody>
      </p:sp>
      <p:sp>
        <p:nvSpPr>
          <p:cNvPr id="24" name="Freeform 24"/>
          <p:cNvSpPr/>
          <p:nvPr/>
        </p:nvSpPr>
        <p:spPr>
          <a:xfrm>
            <a:off x="999868" y="4321129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0" y="0"/>
                </a:lnTo>
                <a:lnTo>
                  <a:pt x="505770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7" r="-177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25" name="Freeform 25"/>
          <p:cNvSpPr/>
          <p:nvPr/>
        </p:nvSpPr>
        <p:spPr>
          <a:xfrm>
            <a:off x="1036227" y="5547376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0" y="0"/>
                </a:lnTo>
                <a:lnTo>
                  <a:pt x="505770" y="507564"/>
                </a:lnTo>
                <a:lnTo>
                  <a:pt x="0" y="507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7" r="-17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36227" y="6845737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1" y="0"/>
                </a:lnTo>
                <a:lnTo>
                  <a:pt x="505771" y="507564"/>
                </a:lnTo>
                <a:lnTo>
                  <a:pt x="0" y="507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7" r="-177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792062" y="4381500"/>
            <a:ext cx="7382966" cy="877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Shift healthcare from reactive processes to proactive, intelligence-driven care</a:t>
            </a:r>
            <a:endParaRPr lang="en-US" sz="2800" spc="37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815711" y="5624986"/>
            <a:ext cx="7382966" cy="877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Embed agentic AI seamlessly within everyday clinical workflows</a:t>
            </a:r>
            <a:endParaRPr lang="en-US" sz="2800" spc="37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61034" y="6859953"/>
            <a:ext cx="7382966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 operational friction while improving patient outcomes and care quality</a:t>
            </a:r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22914" y="0"/>
            <a:ext cx="5465086" cy="10287000"/>
            <a:chOff x="0" y="0"/>
            <a:chExt cx="143936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64" cy="2709333"/>
            </a:xfrm>
            <a:custGeom>
              <a:avLst/>
              <a:gdLst/>
              <a:ahLst/>
              <a:cxnLst/>
              <a:rect l="l" t="t" r="r" b="b"/>
              <a:pathLst>
                <a:path w="1439364" h="2709333">
                  <a:moveTo>
                    <a:pt x="0" y="0"/>
                  </a:moveTo>
                  <a:lnTo>
                    <a:pt x="1439364" y="0"/>
                  </a:lnTo>
                  <a:lnTo>
                    <a:pt x="14393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43936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00966" y="2741029"/>
            <a:ext cx="6443896" cy="3772986"/>
            <a:chOff x="0" y="0"/>
            <a:chExt cx="694092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4092" cy="406400"/>
            </a:xfrm>
            <a:custGeom>
              <a:avLst/>
              <a:gdLst/>
              <a:ahLst/>
              <a:cxnLst/>
              <a:rect l="l" t="t" r="r" b="b"/>
              <a:pathLst>
                <a:path w="694092" h="406400">
                  <a:moveTo>
                    <a:pt x="490892" y="0"/>
                  </a:moveTo>
                  <a:cubicBezTo>
                    <a:pt x="603116" y="0"/>
                    <a:pt x="694092" y="90976"/>
                    <a:pt x="694092" y="203200"/>
                  </a:cubicBezTo>
                  <a:cubicBezTo>
                    <a:pt x="694092" y="315424"/>
                    <a:pt x="603116" y="406400"/>
                    <a:pt x="49089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9409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29291" y="3086968"/>
            <a:ext cx="5787247" cy="3081108"/>
            <a:chOff x="0" y="0"/>
            <a:chExt cx="812800" cy="4327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32732"/>
            </a:xfrm>
            <a:custGeom>
              <a:avLst/>
              <a:gdLst/>
              <a:ahLst/>
              <a:cxnLst/>
              <a:rect l="l" t="t" r="r" b="b"/>
              <a:pathLst>
                <a:path w="812800" h="432732">
                  <a:moveTo>
                    <a:pt x="609600" y="0"/>
                  </a:moveTo>
                  <a:cubicBezTo>
                    <a:pt x="721830" y="0"/>
                    <a:pt x="812800" y="96864"/>
                    <a:pt x="812800" y="216366"/>
                  </a:cubicBezTo>
                  <a:cubicBezTo>
                    <a:pt x="812800" y="335867"/>
                    <a:pt x="721830" y="432732"/>
                    <a:pt x="609600" y="432732"/>
                  </a:cubicBezTo>
                  <a:lnTo>
                    <a:pt x="203200" y="432732"/>
                  </a:lnTo>
                  <a:cubicBezTo>
                    <a:pt x="90970" y="432732"/>
                    <a:pt x="0" y="335867"/>
                    <a:pt x="0" y="216366"/>
                  </a:cubicBezTo>
                  <a:cubicBezTo>
                    <a:pt x="0" y="96864"/>
                    <a:pt x="90970" y="0"/>
                    <a:pt x="203200" y="0"/>
                  </a:cubicBezTo>
                  <a:lnTo>
                    <a:pt x="609600" y="0"/>
                  </a:lnTo>
                </a:path>
              </a:pathLst>
            </a:custGeom>
            <a:blipFill>
              <a:blip r:embed="rId2"/>
              <a:stretch>
                <a:fillRect t="-2944" b="-2944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600966" y="6514014"/>
            <a:ext cx="6443896" cy="3772986"/>
            <a:chOff x="0" y="0"/>
            <a:chExt cx="69409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4092" cy="406400"/>
            </a:xfrm>
            <a:custGeom>
              <a:avLst/>
              <a:gdLst/>
              <a:ahLst/>
              <a:cxnLst/>
              <a:rect l="l" t="t" r="r" b="b"/>
              <a:pathLst>
                <a:path w="694092" h="406400">
                  <a:moveTo>
                    <a:pt x="490892" y="0"/>
                  </a:moveTo>
                  <a:cubicBezTo>
                    <a:pt x="603116" y="0"/>
                    <a:pt x="694092" y="90976"/>
                    <a:pt x="694092" y="203200"/>
                  </a:cubicBezTo>
                  <a:cubicBezTo>
                    <a:pt x="694092" y="315424"/>
                    <a:pt x="603116" y="406400"/>
                    <a:pt x="49089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9409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 flipV="1">
            <a:off x="11933691" y="1842281"/>
            <a:ext cx="907321" cy="907321"/>
          </a:xfrm>
          <a:custGeom>
            <a:avLst/>
            <a:gdLst/>
            <a:ahLst/>
            <a:cxnLst/>
            <a:rect l="l" t="t" r="r" b="b"/>
            <a:pathLst>
              <a:path w="907321" h="907321">
                <a:moveTo>
                  <a:pt x="907321" y="907320"/>
                </a:moveTo>
                <a:lnTo>
                  <a:pt x="0" y="907320"/>
                </a:lnTo>
                <a:lnTo>
                  <a:pt x="0" y="0"/>
                </a:lnTo>
                <a:lnTo>
                  <a:pt x="907321" y="0"/>
                </a:lnTo>
                <a:lnTo>
                  <a:pt x="907321" y="9073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929291" y="6859953"/>
            <a:ext cx="5787247" cy="3081108"/>
            <a:chOff x="0" y="0"/>
            <a:chExt cx="812800" cy="4327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432732"/>
            </a:xfrm>
            <a:custGeom>
              <a:avLst/>
              <a:gdLst/>
              <a:ahLst/>
              <a:cxnLst/>
              <a:rect l="l" t="t" r="r" b="b"/>
              <a:pathLst>
                <a:path w="812800" h="432732">
                  <a:moveTo>
                    <a:pt x="609600" y="0"/>
                  </a:moveTo>
                  <a:cubicBezTo>
                    <a:pt x="721830" y="0"/>
                    <a:pt x="812800" y="96864"/>
                    <a:pt x="812800" y="216366"/>
                  </a:cubicBezTo>
                  <a:cubicBezTo>
                    <a:pt x="812800" y="335867"/>
                    <a:pt x="721830" y="432732"/>
                    <a:pt x="609600" y="432732"/>
                  </a:cubicBezTo>
                  <a:lnTo>
                    <a:pt x="203200" y="432732"/>
                  </a:lnTo>
                  <a:cubicBezTo>
                    <a:pt x="90970" y="432732"/>
                    <a:pt x="0" y="335867"/>
                    <a:pt x="0" y="216366"/>
                  </a:cubicBezTo>
                  <a:cubicBezTo>
                    <a:pt x="0" y="96864"/>
                    <a:pt x="90970" y="0"/>
                    <a:pt x="203200" y="0"/>
                  </a:cubicBezTo>
                  <a:lnTo>
                    <a:pt x="609600" y="0"/>
                  </a:lnTo>
                </a:path>
              </a:pathLst>
            </a:custGeom>
            <a:blipFill>
              <a:blip r:embed="rId5"/>
              <a:stretch>
                <a:fillRect t="-2944" b="-294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-3475091" y="-4568350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1"/>
                </a:lnTo>
                <a:lnTo>
                  <a:pt x="0" y="9837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955917" y="847724"/>
            <a:ext cx="1082230" cy="470972"/>
          </a:xfrm>
          <a:custGeom>
            <a:avLst/>
            <a:gdLst/>
            <a:ahLst/>
            <a:cxnLst/>
            <a:rect l="l" t="t" r="r" b="b"/>
            <a:pathLst>
              <a:path w="1082230" h="470972">
                <a:moveTo>
                  <a:pt x="0" y="0"/>
                </a:moveTo>
                <a:lnTo>
                  <a:pt x="1082231" y="0"/>
                </a:lnTo>
                <a:lnTo>
                  <a:pt x="1082231" y="470973"/>
                </a:lnTo>
                <a:lnTo>
                  <a:pt x="0" y="470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520654" y="8736122"/>
            <a:ext cx="1082230" cy="470972"/>
          </a:xfrm>
          <a:custGeom>
            <a:avLst/>
            <a:gdLst/>
            <a:ahLst/>
            <a:cxnLst/>
            <a:rect l="l" t="t" r="r" b="b"/>
            <a:pathLst>
              <a:path w="1082230" h="470972">
                <a:moveTo>
                  <a:pt x="0" y="0"/>
                </a:moveTo>
                <a:lnTo>
                  <a:pt x="1082231" y="0"/>
                </a:lnTo>
                <a:lnTo>
                  <a:pt x="1082231" y="470972"/>
                </a:lnTo>
                <a:lnTo>
                  <a:pt x="0" y="470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79129" y="2121319"/>
            <a:ext cx="9432811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4500" b="1" dirty="0">
                <a:solidFill>
                  <a:srgbClr val="1DAC90"/>
                </a:solidFill>
                <a:latin typeface="Arial Bold"/>
                <a:ea typeface="Arial Bold"/>
                <a:cs typeface="Arial Bold"/>
                <a:sym typeface="Arial Bold"/>
              </a:rPr>
              <a:t>Modern Healthcare Challenges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B19F1E-B86B-45DD-8D1E-2A88DCCAA99B}"/>
              </a:ext>
            </a:extLst>
          </p:cNvPr>
          <p:cNvGrpSpPr/>
          <p:nvPr/>
        </p:nvGrpSpPr>
        <p:grpSpPr>
          <a:xfrm>
            <a:off x="975271" y="3641491"/>
            <a:ext cx="8195623" cy="904000"/>
            <a:chOff x="1018230" y="3168868"/>
            <a:chExt cx="8195623" cy="904000"/>
          </a:xfrm>
        </p:grpSpPr>
        <p:sp>
          <p:nvSpPr>
            <p:cNvPr id="20" name="TextBox 20"/>
            <p:cNvSpPr txBox="1"/>
            <p:nvPr/>
          </p:nvSpPr>
          <p:spPr>
            <a:xfrm>
              <a:off x="1830887" y="3195384"/>
              <a:ext cx="7382966" cy="877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Clinicians burdened by extensive administrative and documentation demands</a:t>
              </a:r>
              <a:endParaRPr lang="en-US" sz="2800" spc="37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1018230" y="3168868"/>
              <a:ext cx="505770" cy="507563"/>
            </a:xfrm>
            <a:custGeom>
              <a:avLst/>
              <a:gdLst/>
              <a:ahLst/>
              <a:cxnLst/>
              <a:rect l="l" t="t" r="r" b="b"/>
              <a:pathLst>
                <a:path w="505770" h="507563">
                  <a:moveTo>
                    <a:pt x="0" y="0"/>
                  </a:moveTo>
                  <a:lnTo>
                    <a:pt x="505771" y="0"/>
                  </a:lnTo>
                  <a:lnTo>
                    <a:pt x="505771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77" r="-177"/>
              </a:stretch>
            </a:blipFill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11912C9-674C-40AA-A75F-13A1EC1C497A}"/>
              </a:ext>
            </a:extLst>
          </p:cNvPr>
          <p:cNvGrpSpPr/>
          <p:nvPr/>
        </p:nvGrpSpPr>
        <p:grpSpPr>
          <a:xfrm>
            <a:off x="985741" y="4788337"/>
            <a:ext cx="8185153" cy="900154"/>
            <a:chOff x="1028700" y="4108156"/>
            <a:chExt cx="8185153" cy="900154"/>
          </a:xfrm>
        </p:grpSpPr>
        <p:sp>
          <p:nvSpPr>
            <p:cNvPr id="21" name="TextBox 21"/>
            <p:cNvSpPr txBox="1"/>
            <p:nvPr/>
          </p:nvSpPr>
          <p:spPr>
            <a:xfrm>
              <a:off x="1830887" y="4130826"/>
              <a:ext cx="7382966" cy="877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Fragmented EMR/EHR systems hindering timely, informed decision-making</a:t>
              </a:r>
              <a:endParaRPr lang="en-US" sz="2800" spc="37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28700" y="4108156"/>
              <a:ext cx="505770" cy="507563"/>
            </a:xfrm>
            <a:custGeom>
              <a:avLst/>
              <a:gdLst/>
              <a:ahLst/>
              <a:cxnLst/>
              <a:rect l="l" t="t" r="r" b="b"/>
              <a:pathLst>
                <a:path w="505770" h="507563">
                  <a:moveTo>
                    <a:pt x="0" y="0"/>
                  </a:moveTo>
                  <a:lnTo>
                    <a:pt x="505770" y="0"/>
                  </a:lnTo>
                  <a:lnTo>
                    <a:pt x="505770" y="507564"/>
                  </a:lnTo>
                  <a:lnTo>
                    <a:pt x="0" y="507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77" r="-177"/>
              </a:stretch>
            </a:blipFill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43CC8D-6ECC-4193-81B5-F2CE0F286A13}"/>
              </a:ext>
            </a:extLst>
          </p:cNvPr>
          <p:cNvGrpSpPr/>
          <p:nvPr/>
        </p:nvGrpSpPr>
        <p:grpSpPr>
          <a:xfrm>
            <a:off x="985741" y="5829300"/>
            <a:ext cx="8185153" cy="967500"/>
            <a:chOff x="1028700" y="5208109"/>
            <a:chExt cx="8185153" cy="967500"/>
          </a:xfrm>
        </p:grpSpPr>
        <p:sp>
          <p:nvSpPr>
            <p:cNvPr id="22" name="TextBox 22"/>
            <p:cNvSpPr txBox="1"/>
            <p:nvPr/>
          </p:nvSpPr>
          <p:spPr>
            <a:xfrm>
              <a:off x="1830887" y="5298125"/>
              <a:ext cx="7382966" cy="877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Predominantly reactive care models driving higher costs and clinical risk</a:t>
              </a:r>
              <a:endParaRPr lang="en-US" sz="2800" spc="37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028700" y="5208109"/>
              <a:ext cx="505770" cy="507563"/>
            </a:xfrm>
            <a:custGeom>
              <a:avLst/>
              <a:gdLst/>
              <a:ahLst/>
              <a:cxnLst/>
              <a:rect l="l" t="t" r="r" b="b"/>
              <a:pathLst>
                <a:path w="505770" h="507563">
                  <a:moveTo>
                    <a:pt x="0" y="0"/>
                  </a:moveTo>
                  <a:lnTo>
                    <a:pt x="505770" y="0"/>
                  </a:lnTo>
                  <a:lnTo>
                    <a:pt x="505770" y="507564"/>
                  </a:lnTo>
                  <a:lnTo>
                    <a:pt x="0" y="507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77" r="-177"/>
              </a:stretch>
            </a:blipFill>
          </p:spPr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91A667-34C2-4EBF-9009-A39C34945305}"/>
              </a:ext>
            </a:extLst>
          </p:cNvPr>
          <p:cNvGrpSpPr/>
          <p:nvPr/>
        </p:nvGrpSpPr>
        <p:grpSpPr>
          <a:xfrm>
            <a:off x="985741" y="7048500"/>
            <a:ext cx="8185153" cy="889075"/>
            <a:chOff x="1028700" y="6445273"/>
            <a:chExt cx="8185153" cy="889075"/>
          </a:xfrm>
        </p:grpSpPr>
        <p:sp>
          <p:nvSpPr>
            <p:cNvPr id="23" name="TextBox 23"/>
            <p:cNvSpPr txBox="1"/>
            <p:nvPr/>
          </p:nvSpPr>
          <p:spPr>
            <a:xfrm>
              <a:off x="1830887" y="6456864"/>
              <a:ext cx="7382966" cy="877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AI adoption limited to basic automation rather than intelligent orchestration</a:t>
              </a:r>
              <a:endParaRPr lang="en-US" sz="2800" spc="37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28700" y="6445273"/>
              <a:ext cx="505770" cy="507563"/>
            </a:xfrm>
            <a:custGeom>
              <a:avLst/>
              <a:gdLst/>
              <a:ahLst/>
              <a:cxnLst/>
              <a:rect l="l" t="t" r="r" b="b"/>
              <a:pathLst>
                <a:path w="505770" h="507563">
                  <a:moveTo>
                    <a:pt x="0" y="0"/>
                  </a:moveTo>
                  <a:lnTo>
                    <a:pt x="505770" y="0"/>
                  </a:lnTo>
                  <a:lnTo>
                    <a:pt x="505770" y="507564"/>
                  </a:lnTo>
                  <a:lnTo>
                    <a:pt x="0" y="507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77" r="-177"/>
              </a:stretch>
            </a:blipFill>
          </p:spPr>
        </p:sp>
      </p:grp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2023" y="1731496"/>
            <a:ext cx="6824008" cy="68240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52411" y="2489522"/>
            <a:ext cx="5862965" cy="5855636"/>
          </a:xfrm>
          <a:custGeom>
            <a:avLst/>
            <a:gdLst/>
            <a:ahLst/>
            <a:cxnLst/>
            <a:rect l="l" t="t" r="r" b="b"/>
            <a:pathLst>
              <a:path w="5862965" h="5855636">
                <a:moveTo>
                  <a:pt x="0" y="0"/>
                </a:moveTo>
                <a:lnTo>
                  <a:pt x="5862964" y="0"/>
                </a:lnTo>
                <a:lnTo>
                  <a:pt x="5862964" y="5855636"/>
                </a:lnTo>
                <a:lnTo>
                  <a:pt x="0" y="5855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15717" y="2255191"/>
            <a:ext cx="5776619" cy="577661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738161" y="3290820"/>
            <a:ext cx="6748131" cy="355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2"/>
              </a:lnSpc>
              <a:spcBef>
                <a:spcPct val="0"/>
              </a:spcBef>
            </a:pPr>
            <a:r>
              <a:rPr lang="en-US" sz="6744" b="1" spc="67" dirty="0">
                <a:solidFill>
                  <a:srgbClr val="7B2261"/>
                </a:solidFill>
                <a:latin typeface="Arial Bold"/>
                <a:ea typeface="Arial Bold"/>
                <a:cs typeface="Arial Bold"/>
                <a:sym typeface="Arial Bold"/>
              </a:rPr>
              <a:t>AGENTIC AI HEALTHCARE ENGINES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340434" y="6546613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952642" y="-6248757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575839" y="2489522"/>
            <a:ext cx="5256376" cy="525637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1743" r="-41743"/>
              </a:stretch>
            </a:blipFill>
          </p:spPr>
        </p:sp>
      </p:grpSp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541486" y="2923981"/>
            <a:ext cx="7059942" cy="6411612"/>
            <a:chOff x="0" y="0"/>
            <a:chExt cx="660400" cy="599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599754"/>
            </a:xfrm>
            <a:custGeom>
              <a:avLst/>
              <a:gdLst/>
              <a:ahLst/>
              <a:cxnLst/>
              <a:rect l="l" t="t" r="r" b="b"/>
              <a:pathLst>
                <a:path w="660400" h="599754">
                  <a:moveTo>
                    <a:pt x="220252" y="580685"/>
                  </a:moveTo>
                  <a:cubicBezTo>
                    <a:pt x="254109" y="592199"/>
                    <a:pt x="292600" y="599754"/>
                    <a:pt x="330378" y="599754"/>
                  </a:cubicBezTo>
                  <a:cubicBezTo>
                    <a:pt x="368157" y="599754"/>
                    <a:pt x="404509" y="593277"/>
                    <a:pt x="438009" y="581763"/>
                  </a:cubicBezTo>
                  <a:cubicBezTo>
                    <a:pt x="438723" y="581404"/>
                    <a:pt x="439435" y="581404"/>
                    <a:pt x="440148" y="581044"/>
                  </a:cubicBezTo>
                  <a:cubicBezTo>
                    <a:pt x="565955" y="534989"/>
                    <a:pt x="658618" y="413375"/>
                    <a:pt x="660400" y="275984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75780"/>
                  </a:lnTo>
                  <a:cubicBezTo>
                    <a:pt x="1782" y="414094"/>
                    <a:pt x="93019" y="535709"/>
                    <a:pt x="220252" y="5806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7B226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60400" cy="520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796863" y="3124853"/>
            <a:ext cx="6271937" cy="11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65"/>
              </a:lnSpc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Connect EMR/EHR, clinical APIs, patient data, and hospital systems securely.</a:t>
            </a:r>
          </a:p>
          <a:p>
            <a:pPr algn="l">
              <a:lnSpc>
                <a:spcPts val="2965"/>
              </a:lnSpc>
            </a:pPr>
            <a:endParaRPr lang="en-US" sz="2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180936" y="8594886"/>
            <a:ext cx="6649864" cy="1137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65"/>
              </a:lnSpc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Launch safely with observability, compliance, and full governance controls.</a:t>
            </a:r>
          </a:p>
          <a:p>
            <a:pPr algn="l">
              <a:lnSpc>
                <a:spcPts val="2965"/>
              </a:lnSpc>
            </a:pPr>
            <a:endParaRPr lang="en-US" sz="24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963400" y="6771541"/>
            <a:ext cx="5738164" cy="1137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65"/>
              </a:lnSpc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Create care agents, assistants, and intelligent workflows for automation.</a:t>
            </a:r>
          </a:p>
          <a:p>
            <a:pPr algn="l">
              <a:lnSpc>
                <a:spcPts val="2965"/>
              </a:lnSpc>
            </a:pPr>
            <a:endParaRPr lang="en-US" sz="24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734800" y="4948197"/>
            <a:ext cx="5738164" cy="1137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65"/>
              </a:lnSpc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Teach agents your clinical protocols, guidelines, and patient context.</a:t>
            </a:r>
          </a:p>
          <a:p>
            <a:pPr algn="l">
              <a:lnSpc>
                <a:spcPts val="2965"/>
              </a:lnSpc>
            </a:pPr>
            <a:endParaRPr lang="en-US" sz="24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0431EA-1905-48D8-BFF8-9E6B93BDCB89}"/>
              </a:ext>
            </a:extLst>
          </p:cNvPr>
          <p:cNvGrpSpPr/>
          <p:nvPr/>
        </p:nvGrpSpPr>
        <p:grpSpPr>
          <a:xfrm>
            <a:off x="6490448" y="3241943"/>
            <a:ext cx="3973169" cy="759330"/>
            <a:chOff x="6556002" y="2988950"/>
            <a:chExt cx="3973169" cy="759330"/>
          </a:xfrm>
        </p:grpSpPr>
        <p:sp>
          <p:nvSpPr>
            <p:cNvPr id="7" name="Freeform 7"/>
            <p:cNvSpPr/>
            <p:nvPr/>
          </p:nvSpPr>
          <p:spPr>
            <a:xfrm>
              <a:off x="6556002" y="2988950"/>
              <a:ext cx="3558414" cy="685803"/>
            </a:xfrm>
            <a:custGeom>
              <a:avLst/>
              <a:gdLst/>
              <a:ahLst/>
              <a:cxnLst/>
              <a:rect l="l" t="t" r="r" b="b"/>
              <a:pathLst>
                <a:path w="3558414" h="685803">
                  <a:moveTo>
                    <a:pt x="0" y="0"/>
                  </a:moveTo>
                  <a:lnTo>
                    <a:pt x="3558414" y="0"/>
                  </a:lnTo>
                  <a:lnTo>
                    <a:pt x="3558414" y="685804"/>
                  </a:lnTo>
                  <a:lnTo>
                    <a:pt x="0" y="685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en-US" sz="4000" dirty="0"/>
                <a:t> </a:t>
              </a:r>
              <a:r>
                <a:rPr lang="en-US" sz="3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  <a:endParaRPr lang="en-IN" sz="4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53609" y="3163474"/>
              <a:ext cx="2875562" cy="5848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342"/>
                </a:lnSpc>
              </a:pPr>
              <a:r>
                <a:rPr lang="en-US" sz="2009" b="1" dirty="0">
                  <a:solidFill>
                    <a:srgbClr val="041F6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Integrate</a:t>
              </a:r>
            </a:p>
            <a:p>
              <a:pPr algn="l">
                <a:lnSpc>
                  <a:spcPts val="2344"/>
                </a:lnSpc>
              </a:pPr>
              <a:endParaRPr lang="en-US" sz="2009" b="1" dirty="0">
                <a:solidFill>
                  <a:srgbClr val="041F60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820760-A6C2-4F3F-A3DA-F24F5D350FF7}"/>
              </a:ext>
            </a:extLst>
          </p:cNvPr>
          <p:cNvGrpSpPr/>
          <p:nvPr/>
        </p:nvGrpSpPr>
        <p:grpSpPr>
          <a:xfrm>
            <a:off x="6905203" y="8563408"/>
            <a:ext cx="3558414" cy="685803"/>
            <a:chOff x="6519995" y="8563408"/>
            <a:chExt cx="3558414" cy="685803"/>
          </a:xfrm>
        </p:grpSpPr>
        <p:sp>
          <p:nvSpPr>
            <p:cNvPr id="16" name="Freeform 16"/>
            <p:cNvSpPr/>
            <p:nvPr/>
          </p:nvSpPr>
          <p:spPr>
            <a:xfrm>
              <a:off x="6519995" y="8563408"/>
              <a:ext cx="3558414" cy="685803"/>
            </a:xfrm>
            <a:custGeom>
              <a:avLst/>
              <a:gdLst/>
              <a:ahLst/>
              <a:cxnLst/>
              <a:rect l="l" t="t" r="r" b="b"/>
              <a:pathLst>
                <a:path w="3558414" h="685803">
                  <a:moveTo>
                    <a:pt x="0" y="0"/>
                  </a:moveTo>
                  <a:lnTo>
                    <a:pt x="3558414" y="0"/>
                  </a:lnTo>
                  <a:lnTo>
                    <a:pt x="3558414" y="685804"/>
                  </a:lnTo>
                  <a:lnTo>
                    <a:pt x="0" y="685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en-US" sz="3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4</a:t>
              </a:r>
              <a:endParaRPr lang="en-IN" sz="3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491382" y="8755652"/>
              <a:ext cx="2293291" cy="303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4"/>
                </a:lnSpc>
              </a:pPr>
              <a:r>
                <a:rPr lang="en-US" sz="2009" b="1" dirty="0">
                  <a:solidFill>
                    <a:srgbClr val="041F6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Deploy &amp; Govern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C2151CB-EADB-450F-B27E-44DB125922DE}"/>
              </a:ext>
            </a:extLst>
          </p:cNvPr>
          <p:cNvGrpSpPr/>
          <p:nvPr/>
        </p:nvGrpSpPr>
        <p:grpSpPr>
          <a:xfrm>
            <a:off x="7634203" y="6839470"/>
            <a:ext cx="3558414" cy="685803"/>
            <a:chOff x="7570306" y="7639666"/>
            <a:chExt cx="3558414" cy="685803"/>
          </a:xfrm>
        </p:grpSpPr>
        <p:sp>
          <p:nvSpPr>
            <p:cNvPr id="13" name="Freeform 13"/>
            <p:cNvSpPr/>
            <p:nvPr/>
          </p:nvSpPr>
          <p:spPr>
            <a:xfrm>
              <a:off x="7570306" y="7639666"/>
              <a:ext cx="3558414" cy="685803"/>
            </a:xfrm>
            <a:custGeom>
              <a:avLst/>
              <a:gdLst/>
              <a:ahLst/>
              <a:cxnLst/>
              <a:rect l="l" t="t" r="r" b="b"/>
              <a:pathLst>
                <a:path w="3558414" h="685803">
                  <a:moveTo>
                    <a:pt x="0" y="0"/>
                  </a:moveTo>
                  <a:lnTo>
                    <a:pt x="3558414" y="0"/>
                  </a:lnTo>
                  <a:lnTo>
                    <a:pt x="3558414" y="685803"/>
                  </a:lnTo>
                  <a:lnTo>
                    <a:pt x="0" y="685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3</a:t>
              </a:r>
              <a:endParaRPr lang="en-IN" sz="32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8529751" y="7824971"/>
              <a:ext cx="2293291" cy="303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4"/>
                </a:lnSpc>
              </a:pPr>
              <a:r>
                <a:rPr lang="en-US" sz="2009" b="1" dirty="0">
                  <a:solidFill>
                    <a:srgbClr val="041F6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Build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B3170E-ED68-4AC8-A7D0-60E36C6A48EE}"/>
              </a:ext>
            </a:extLst>
          </p:cNvPr>
          <p:cNvGrpSpPr/>
          <p:nvPr/>
        </p:nvGrpSpPr>
        <p:grpSpPr>
          <a:xfrm>
            <a:off x="7319958" y="5064783"/>
            <a:ext cx="3558414" cy="685803"/>
            <a:chOff x="7638036" y="3946564"/>
            <a:chExt cx="3558414" cy="685803"/>
          </a:xfrm>
        </p:grpSpPr>
        <p:sp>
          <p:nvSpPr>
            <p:cNvPr id="10" name="Freeform 10"/>
            <p:cNvSpPr/>
            <p:nvPr/>
          </p:nvSpPr>
          <p:spPr>
            <a:xfrm>
              <a:off x="7638036" y="3946564"/>
              <a:ext cx="3558414" cy="685803"/>
            </a:xfrm>
            <a:custGeom>
              <a:avLst/>
              <a:gdLst/>
              <a:ahLst/>
              <a:cxnLst/>
              <a:rect l="l" t="t" r="r" b="b"/>
              <a:pathLst>
                <a:path w="3558414" h="685803">
                  <a:moveTo>
                    <a:pt x="0" y="0"/>
                  </a:moveTo>
                  <a:lnTo>
                    <a:pt x="3558414" y="0"/>
                  </a:lnTo>
                  <a:lnTo>
                    <a:pt x="3558414" y="685804"/>
                  </a:lnTo>
                  <a:lnTo>
                    <a:pt x="0" y="685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en-US" sz="3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2</a:t>
              </a:r>
              <a:endParaRPr lang="en-IN" sz="3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8638027" y="4137475"/>
              <a:ext cx="2293291" cy="303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4"/>
                </a:lnSpc>
              </a:pPr>
              <a:r>
                <a:rPr lang="en-US" sz="2009" b="1" dirty="0">
                  <a:solidFill>
                    <a:srgbClr val="041F6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Train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3128374" y="4776781"/>
            <a:ext cx="3277585" cy="321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1"/>
              </a:lnSpc>
            </a:pPr>
            <a:r>
              <a:rPr lang="en-US" sz="3622" b="1" dirty="0">
                <a:solidFill>
                  <a:srgbClr val="041F60"/>
                </a:solidFill>
                <a:latin typeface="Gotham Bold"/>
                <a:ea typeface="Gotham Bold"/>
                <a:cs typeface="Gotham Bold"/>
                <a:sym typeface="Gotham Bold"/>
              </a:rPr>
              <a:t>Modular, Secure, and Built for Healthcare Excellence</a:t>
            </a:r>
          </a:p>
          <a:p>
            <a:pPr algn="l">
              <a:lnSpc>
                <a:spcPts val="4244"/>
              </a:lnSpc>
            </a:pPr>
            <a:endParaRPr lang="en-US" sz="3622" b="1" dirty="0">
              <a:solidFill>
                <a:srgbClr val="041F6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144682" y="712250"/>
            <a:ext cx="8738478" cy="156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5"/>
              </a:lnSpc>
            </a:pPr>
            <a:r>
              <a:rPr lang="en-US" sz="5283" b="1" dirty="0">
                <a:solidFill>
                  <a:srgbClr val="1DAC90"/>
                </a:solidFill>
                <a:latin typeface="Arial Bold"/>
                <a:ea typeface="Arial Bold"/>
                <a:cs typeface="Arial Bold"/>
                <a:sym typeface="Arial Bold"/>
              </a:rPr>
              <a:t>How Our Agentic AI Works</a:t>
            </a:r>
          </a:p>
          <a:p>
            <a:pPr algn="l">
              <a:lnSpc>
                <a:spcPts val="6075"/>
              </a:lnSpc>
            </a:pPr>
            <a:endParaRPr lang="en-US" sz="5283" b="1" dirty="0">
              <a:solidFill>
                <a:srgbClr val="1DAC9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018229034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81555" y="-2530834"/>
            <a:ext cx="10034819" cy="100348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26745" y="3629415"/>
            <a:ext cx="5265111" cy="7749139"/>
            <a:chOff x="0" y="0"/>
            <a:chExt cx="1386696" cy="2040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6" cy="2040926"/>
            </a:xfrm>
            <a:custGeom>
              <a:avLst/>
              <a:gdLst/>
              <a:ahLst/>
              <a:cxnLst/>
              <a:rect l="l" t="t" r="r" b="b"/>
              <a:pathLst>
                <a:path w="1386696" h="2040926">
                  <a:moveTo>
                    <a:pt x="147042" y="0"/>
                  </a:moveTo>
                  <a:lnTo>
                    <a:pt x="1239654" y="0"/>
                  </a:lnTo>
                  <a:cubicBezTo>
                    <a:pt x="1320863" y="0"/>
                    <a:pt x="1386696" y="65833"/>
                    <a:pt x="1386696" y="147042"/>
                  </a:cubicBezTo>
                  <a:lnTo>
                    <a:pt x="1386696" y="1893884"/>
                  </a:lnTo>
                  <a:cubicBezTo>
                    <a:pt x="1386696" y="1932882"/>
                    <a:pt x="1371204" y="1970282"/>
                    <a:pt x="1343628" y="1997858"/>
                  </a:cubicBezTo>
                  <a:cubicBezTo>
                    <a:pt x="1316053" y="2025434"/>
                    <a:pt x="1278652" y="2040926"/>
                    <a:pt x="1239654" y="2040926"/>
                  </a:cubicBezTo>
                  <a:lnTo>
                    <a:pt x="147042" y="2040926"/>
                  </a:lnTo>
                  <a:cubicBezTo>
                    <a:pt x="65833" y="2040926"/>
                    <a:pt x="0" y="1975093"/>
                    <a:pt x="0" y="1893884"/>
                  </a:cubicBezTo>
                  <a:lnTo>
                    <a:pt x="0" y="147042"/>
                  </a:lnTo>
                  <a:cubicBezTo>
                    <a:pt x="0" y="65833"/>
                    <a:pt x="65833" y="0"/>
                    <a:pt x="147042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6696" cy="208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356125" y="-1756264"/>
            <a:ext cx="8485679" cy="84856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26763" y="-1185626"/>
            <a:ext cx="7344403" cy="734440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50110" r="-75878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-3826042" y="4648215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2B2B585-6944-4F40-80AD-1636DA1DC7A0}"/>
              </a:ext>
            </a:extLst>
          </p:cNvPr>
          <p:cNvGrpSpPr/>
          <p:nvPr/>
        </p:nvGrpSpPr>
        <p:grpSpPr>
          <a:xfrm>
            <a:off x="527435" y="3552378"/>
            <a:ext cx="10258665" cy="1317557"/>
            <a:chOff x="587054" y="3330658"/>
            <a:chExt cx="10258665" cy="1317557"/>
          </a:xfrm>
        </p:grpSpPr>
        <p:sp>
          <p:nvSpPr>
            <p:cNvPr id="14" name="Freeform 14"/>
            <p:cNvSpPr/>
            <p:nvPr/>
          </p:nvSpPr>
          <p:spPr>
            <a:xfrm>
              <a:off x="587054" y="3335354"/>
              <a:ext cx="505770" cy="507563"/>
            </a:xfrm>
            <a:custGeom>
              <a:avLst/>
              <a:gdLst/>
              <a:ahLst/>
              <a:cxnLst/>
              <a:rect l="l" t="t" r="r" b="b"/>
              <a:pathLst>
                <a:path w="505770" h="507563">
                  <a:moveTo>
                    <a:pt x="0" y="0"/>
                  </a:moveTo>
                  <a:lnTo>
                    <a:pt x="505771" y="0"/>
                  </a:lnTo>
                  <a:lnTo>
                    <a:pt x="505771" y="507564"/>
                  </a:lnTo>
                  <a:lnTo>
                    <a:pt x="0" y="507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7" r="-177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323349" y="3330658"/>
              <a:ext cx="9522370" cy="1317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3"/>
                </a:lnSpc>
              </a:pPr>
              <a:r>
                <a:rPr lang="en-US" sz="2800" spc="25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AI agents analyze patient data and clinical context for confident, data-driven decisions.</a:t>
              </a:r>
            </a:p>
            <a:p>
              <a:pPr algn="l">
                <a:lnSpc>
                  <a:spcPts val="3503"/>
                </a:lnSpc>
              </a:pPr>
              <a:endParaRPr lang="en-US" sz="2800" spc="2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CDC8F0-86F7-432A-9691-B610DED79EE2}"/>
              </a:ext>
            </a:extLst>
          </p:cNvPr>
          <p:cNvGrpSpPr/>
          <p:nvPr/>
        </p:nvGrpSpPr>
        <p:grpSpPr>
          <a:xfrm>
            <a:off x="527435" y="5908517"/>
            <a:ext cx="10885213" cy="1347960"/>
            <a:chOff x="587054" y="5482277"/>
            <a:chExt cx="10885213" cy="1347960"/>
          </a:xfrm>
        </p:grpSpPr>
        <p:sp>
          <p:nvSpPr>
            <p:cNvPr id="16" name="Freeform 16"/>
            <p:cNvSpPr/>
            <p:nvPr/>
          </p:nvSpPr>
          <p:spPr>
            <a:xfrm>
              <a:off x="587054" y="5482277"/>
              <a:ext cx="505770" cy="507563"/>
            </a:xfrm>
            <a:custGeom>
              <a:avLst/>
              <a:gdLst/>
              <a:ahLst/>
              <a:cxnLst/>
              <a:rect l="l" t="t" r="r" b="b"/>
              <a:pathLst>
                <a:path w="505770" h="507563">
                  <a:moveTo>
                    <a:pt x="0" y="0"/>
                  </a:moveTo>
                  <a:lnTo>
                    <a:pt x="505771" y="0"/>
                  </a:lnTo>
                  <a:lnTo>
                    <a:pt x="505771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7" r="-177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333033" y="5512680"/>
              <a:ext cx="10139234" cy="1317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3"/>
                </a:lnSpc>
              </a:pPr>
              <a:r>
                <a:rPr lang="en-US" sz="2800" spc="25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Suggests personalized treatments and predicts outcomes from clinical insights.</a:t>
              </a:r>
            </a:p>
            <a:p>
              <a:pPr algn="l">
                <a:lnSpc>
                  <a:spcPts val="3503"/>
                </a:lnSpc>
              </a:pPr>
              <a:endParaRPr lang="en-US" sz="2800" spc="2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F6873C-F120-4C35-9FF6-ADF00F23DA37}"/>
              </a:ext>
            </a:extLst>
          </p:cNvPr>
          <p:cNvGrpSpPr/>
          <p:nvPr/>
        </p:nvGrpSpPr>
        <p:grpSpPr>
          <a:xfrm>
            <a:off x="514307" y="4683553"/>
            <a:ext cx="10875529" cy="889598"/>
            <a:chOff x="587054" y="4369301"/>
            <a:chExt cx="10875529" cy="889598"/>
          </a:xfrm>
        </p:grpSpPr>
        <p:sp>
          <p:nvSpPr>
            <p:cNvPr id="15" name="Freeform 15"/>
            <p:cNvSpPr/>
            <p:nvPr/>
          </p:nvSpPr>
          <p:spPr>
            <a:xfrm>
              <a:off x="587054" y="4369301"/>
              <a:ext cx="505770" cy="507563"/>
            </a:xfrm>
            <a:custGeom>
              <a:avLst/>
              <a:gdLst/>
              <a:ahLst/>
              <a:cxnLst/>
              <a:rect l="l" t="t" r="r" b="b"/>
              <a:pathLst>
                <a:path w="505770" h="507563">
                  <a:moveTo>
                    <a:pt x="0" y="0"/>
                  </a:moveTo>
                  <a:lnTo>
                    <a:pt x="505771" y="0"/>
                  </a:lnTo>
                  <a:lnTo>
                    <a:pt x="505771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7" r="-177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323349" y="4391674"/>
              <a:ext cx="10139234" cy="86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3"/>
                </a:lnSpc>
              </a:pPr>
              <a:r>
                <a:rPr lang="en-US" sz="2800" spc="25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Delivers clear summaries and practical clinical recommendations.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C450FC-67E1-4FC0-B874-CA46C7397449}"/>
              </a:ext>
            </a:extLst>
          </p:cNvPr>
          <p:cNvGrpSpPr/>
          <p:nvPr/>
        </p:nvGrpSpPr>
        <p:grpSpPr>
          <a:xfrm>
            <a:off x="527435" y="7047019"/>
            <a:ext cx="11896147" cy="913929"/>
            <a:chOff x="587054" y="6221851"/>
            <a:chExt cx="11896147" cy="913929"/>
          </a:xfrm>
        </p:grpSpPr>
        <p:sp>
          <p:nvSpPr>
            <p:cNvPr id="17" name="Freeform 17"/>
            <p:cNvSpPr/>
            <p:nvPr/>
          </p:nvSpPr>
          <p:spPr>
            <a:xfrm>
              <a:off x="587054" y="6221851"/>
              <a:ext cx="505770" cy="507563"/>
            </a:xfrm>
            <a:custGeom>
              <a:avLst/>
              <a:gdLst/>
              <a:ahLst/>
              <a:cxnLst/>
              <a:rect l="l" t="t" r="r" b="b"/>
              <a:pathLst>
                <a:path w="505770" h="507563">
                  <a:moveTo>
                    <a:pt x="0" y="0"/>
                  </a:moveTo>
                  <a:lnTo>
                    <a:pt x="505771" y="0"/>
                  </a:lnTo>
                  <a:lnTo>
                    <a:pt x="505771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7" r="-177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277291" y="6256373"/>
              <a:ext cx="11205910" cy="879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3"/>
                </a:lnSpc>
              </a:pPr>
              <a:r>
                <a:rPr lang="en-US" sz="2800" spc="25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Scenario comparisons enable quick, optimal care path selection.</a:t>
              </a:r>
            </a:p>
            <a:p>
              <a:pPr algn="l">
                <a:lnSpc>
                  <a:spcPts val="3503"/>
                </a:lnSpc>
              </a:pPr>
              <a:endParaRPr lang="en-US" sz="2502" spc="2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77291" y="1787802"/>
            <a:ext cx="10649472" cy="92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0"/>
              </a:lnSpc>
            </a:pPr>
            <a:r>
              <a:rPr lang="en-US" sz="5257" b="1" spc="52" dirty="0">
                <a:solidFill>
                  <a:srgbClr val="1DAC90"/>
                </a:solidFill>
                <a:latin typeface="Arial Bold"/>
                <a:ea typeface="Arial Bold"/>
                <a:cs typeface="Arial Bold"/>
                <a:sym typeface="Arial Bold"/>
              </a:rPr>
              <a:t>Agentic AI Care Intelligence</a:t>
            </a: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7530" y="-1903676"/>
            <a:ext cx="9619824" cy="96198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03855" y="5143500"/>
            <a:ext cx="5265111" cy="7749139"/>
            <a:chOff x="0" y="0"/>
            <a:chExt cx="1386696" cy="2040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6" cy="2040926"/>
            </a:xfrm>
            <a:custGeom>
              <a:avLst/>
              <a:gdLst/>
              <a:ahLst/>
              <a:cxnLst/>
              <a:rect l="l" t="t" r="r" b="b"/>
              <a:pathLst>
                <a:path w="1386696" h="2040926">
                  <a:moveTo>
                    <a:pt x="147042" y="0"/>
                  </a:moveTo>
                  <a:lnTo>
                    <a:pt x="1239654" y="0"/>
                  </a:lnTo>
                  <a:cubicBezTo>
                    <a:pt x="1320863" y="0"/>
                    <a:pt x="1386696" y="65833"/>
                    <a:pt x="1386696" y="147042"/>
                  </a:cubicBezTo>
                  <a:lnTo>
                    <a:pt x="1386696" y="1893884"/>
                  </a:lnTo>
                  <a:cubicBezTo>
                    <a:pt x="1386696" y="1932882"/>
                    <a:pt x="1371204" y="1970282"/>
                    <a:pt x="1343628" y="1997858"/>
                  </a:cubicBezTo>
                  <a:cubicBezTo>
                    <a:pt x="1316053" y="2025434"/>
                    <a:pt x="1278652" y="2040926"/>
                    <a:pt x="1239654" y="2040926"/>
                  </a:cubicBezTo>
                  <a:lnTo>
                    <a:pt x="147042" y="2040926"/>
                  </a:lnTo>
                  <a:cubicBezTo>
                    <a:pt x="65833" y="2040926"/>
                    <a:pt x="0" y="1975093"/>
                    <a:pt x="0" y="1893884"/>
                  </a:cubicBezTo>
                  <a:lnTo>
                    <a:pt x="0" y="147042"/>
                  </a:lnTo>
                  <a:cubicBezTo>
                    <a:pt x="0" y="65833"/>
                    <a:pt x="65833" y="0"/>
                    <a:pt x="147042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6696" cy="208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044993" y="-1161138"/>
            <a:ext cx="8134749" cy="81347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497954" y="-614099"/>
            <a:ext cx="7040671" cy="704067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3974" r="-33974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402807" y="6411579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093668-5C8C-4579-953A-3C61913A35E3}"/>
              </a:ext>
            </a:extLst>
          </p:cNvPr>
          <p:cNvGrpSpPr/>
          <p:nvPr/>
        </p:nvGrpSpPr>
        <p:grpSpPr>
          <a:xfrm>
            <a:off x="7471465" y="3765374"/>
            <a:ext cx="10299138" cy="1970812"/>
            <a:chOff x="7456190" y="3471944"/>
            <a:chExt cx="10299138" cy="1970812"/>
          </a:xfrm>
        </p:grpSpPr>
        <p:sp>
          <p:nvSpPr>
            <p:cNvPr id="15" name="Freeform 15"/>
            <p:cNvSpPr/>
            <p:nvPr/>
          </p:nvSpPr>
          <p:spPr>
            <a:xfrm>
              <a:off x="7456190" y="4582950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4" y="0"/>
                  </a:lnTo>
                  <a:lnTo>
                    <a:pt x="507564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N" sz="280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74BA7C2-7133-47E1-B607-A44C491363C4}"/>
                </a:ext>
              </a:extLst>
            </p:cNvPr>
            <p:cNvGrpSpPr/>
            <p:nvPr/>
          </p:nvGrpSpPr>
          <p:grpSpPr>
            <a:xfrm>
              <a:off x="7484765" y="3471944"/>
              <a:ext cx="9410557" cy="900344"/>
              <a:chOff x="7484765" y="3471944"/>
              <a:chExt cx="9410557" cy="90034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7484765" y="3471944"/>
                <a:ext cx="507563" cy="507563"/>
              </a:xfrm>
              <a:custGeom>
                <a:avLst/>
                <a:gdLst/>
                <a:ahLst/>
                <a:cxnLst/>
                <a:rect l="l" t="t" r="r" b="b"/>
                <a:pathLst>
                  <a:path w="507563" h="507563">
                    <a:moveTo>
                      <a:pt x="0" y="0"/>
                    </a:moveTo>
                    <a:lnTo>
                      <a:pt x="507564" y="0"/>
                    </a:lnTo>
                    <a:lnTo>
                      <a:pt x="507564" y="507564"/>
                    </a:lnTo>
                    <a:lnTo>
                      <a:pt x="0" y="5075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8161300" y="3505063"/>
                <a:ext cx="8734022" cy="8672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499"/>
                  </a:lnSpc>
                </a:pPr>
                <a:r>
                  <a:rPr lang="en-US" sz="2800" spc="24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Automates scheduling, reminders, and patient engagement</a:t>
                </a: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8142250" y="4575531"/>
              <a:ext cx="9613078" cy="86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800" spc="24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Proactively manages tasks to prevent delays and missed actions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1D2AF3-185A-4086-97D3-32B61FF449E1}"/>
              </a:ext>
            </a:extLst>
          </p:cNvPr>
          <p:cNvGrpSpPr/>
          <p:nvPr/>
        </p:nvGrpSpPr>
        <p:grpSpPr>
          <a:xfrm>
            <a:off x="7481550" y="5829300"/>
            <a:ext cx="9120942" cy="513462"/>
            <a:chOff x="7503815" y="5074702"/>
            <a:chExt cx="9120942" cy="513462"/>
          </a:xfrm>
        </p:grpSpPr>
        <p:sp>
          <p:nvSpPr>
            <p:cNvPr id="16" name="Freeform 16"/>
            <p:cNvSpPr/>
            <p:nvPr/>
          </p:nvSpPr>
          <p:spPr>
            <a:xfrm>
              <a:off x="7503815" y="5074702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4" y="0"/>
                  </a:lnTo>
                  <a:lnTo>
                    <a:pt x="507564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180858" y="5156364"/>
              <a:ext cx="8443899" cy="43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800" spc="24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Reduces manual effort and operational errors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9FCC7F-2CD0-4608-A77A-03A798EE51A9}"/>
              </a:ext>
            </a:extLst>
          </p:cNvPr>
          <p:cNvGrpSpPr/>
          <p:nvPr/>
        </p:nvGrpSpPr>
        <p:grpSpPr>
          <a:xfrm>
            <a:off x="7490515" y="6707297"/>
            <a:ext cx="10280088" cy="924581"/>
            <a:chOff x="7494290" y="5933584"/>
            <a:chExt cx="10280088" cy="924581"/>
          </a:xfrm>
        </p:grpSpPr>
        <p:sp>
          <p:nvSpPr>
            <p:cNvPr id="17" name="Freeform 17"/>
            <p:cNvSpPr/>
            <p:nvPr/>
          </p:nvSpPr>
          <p:spPr>
            <a:xfrm>
              <a:off x="7494290" y="5933584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4" y="0"/>
                  </a:lnTo>
                  <a:lnTo>
                    <a:pt x="507564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8161300" y="5988215"/>
              <a:ext cx="9613078" cy="869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800" spc="24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Improves healthcare efficiency, allowing care teams to focus on better patient outcomes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956311" y="2193683"/>
            <a:ext cx="9144000" cy="92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</a:pPr>
            <a:r>
              <a:rPr lang="en-US" sz="5257" b="1" spc="52" dirty="0">
                <a:solidFill>
                  <a:srgbClr val="1DAC90"/>
                </a:solidFill>
                <a:latin typeface="Arial Bold"/>
                <a:ea typeface="Arial Bold"/>
                <a:cs typeface="Arial Bold"/>
                <a:sym typeface="Arial Bold"/>
              </a:rPr>
              <a:t> Intelligent Care Automation</a:t>
            </a: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90166" y="4381023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37766" y="4533423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81555" y="-2530834"/>
            <a:ext cx="10034819" cy="1003481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26745" y="3629415"/>
            <a:ext cx="5265111" cy="7749139"/>
            <a:chOff x="0" y="0"/>
            <a:chExt cx="1386696" cy="20409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86696" cy="2040926"/>
            </a:xfrm>
            <a:custGeom>
              <a:avLst/>
              <a:gdLst/>
              <a:ahLst/>
              <a:cxnLst/>
              <a:rect l="l" t="t" r="r" b="b"/>
              <a:pathLst>
                <a:path w="1386696" h="2040926">
                  <a:moveTo>
                    <a:pt x="147042" y="0"/>
                  </a:moveTo>
                  <a:lnTo>
                    <a:pt x="1239654" y="0"/>
                  </a:lnTo>
                  <a:cubicBezTo>
                    <a:pt x="1320863" y="0"/>
                    <a:pt x="1386696" y="65833"/>
                    <a:pt x="1386696" y="147042"/>
                  </a:cubicBezTo>
                  <a:lnTo>
                    <a:pt x="1386696" y="1893884"/>
                  </a:lnTo>
                  <a:cubicBezTo>
                    <a:pt x="1386696" y="1932882"/>
                    <a:pt x="1371204" y="1970282"/>
                    <a:pt x="1343628" y="1997858"/>
                  </a:cubicBezTo>
                  <a:cubicBezTo>
                    <a:pt x="1316053" y="2025434"/>
                    <a:pt x="1278652" y="2040926"/>
                    <a:pt x="1239654" y="2040926"/>
                  </a:cubicBezTo>
                  <a:lnTo>
                    <a:pt x="147042" y="2040926"/>
                  </a:lnTo>
                  <a:cubicBezTo>
                    <a:pt x="65833" y="2040926"/>
                    <a:pt x="0" y="1975093"/>
                    <a:pt x="0" y="1893884"/>
                  </a:cubicBezTo>
                  <a:lnTo>
                    <a:pt x="0" y="147042"/>
                  </a:lnTo>
                  <a:cubicBezTo>
                    <a:pt x="0" y="65833"/>
                    <a:pt x="65833" y="0"/>
                    <a:pt x="147042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386696" cy="208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356125" y="-1756264"/>
            <a:ext cx="8485679" cy="848567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926763" y="-1185626"/>
            <a:ext cx="7344403" cy="734440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8105" r="-38105"/>
              </a:stretch>
            </a:blipFill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A0C737-6B39-408C-ABDE-D241DC7AFAE7}"/>
              </a:ext>
            </a:extLst>
          </p:cNvPr>
          <p:cNvGrpSpPr/>
          <p:nvPr/>
        </p:nvGrpSpPr>
        <p:grpSpPr>
          <a:xfrm>
            <a:off x="790079" y="3915462"/>
            <a:ext cx="9039297" cy="869950"/>
            <a:chOff x="774918" y="3750358"/>
            <a:chExt cx="9039297" cy="869950"/>
          </a:xfrm>
        </p:grpSpPr>
        <p:sp>
          <p:nvSpPr>
            <p:cNvPr id="15" name="Freeform 15"/>
            <p:cNvSpPr/>
            <p:nvPr/>
          </p:nvSpPr>
          <p:spPr>
            <a:xfrm>
              <a:off x="774918" y="3753970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4" y="0"/>
                  </a:lnTo>
                  <a:lnTo>
                    <a:pt x="507564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394838" y="3750358"/>
              <a:ext cx="8419377" cy="869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800" spc="24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Captures and structures patient interactions automatically using AI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94740D-DF7E-4719-A972-D19B4C2BB3A1}"/>
              </a:ext>
            </a:extLst>
          </p:cNvPr>
          <p:cNvGrpSpPr/>
          <p:nvPr/>
        </p:nvGrpSpPr>
        <p:grpSpPr>
          <a:xfrm>
            <a:off x="800897" y="4962068"/>
            <a:ext cx="10736583" cy="876532"/>
            <a:chOff x="774918" y="4755118"/>
            <a:chExt cx="10736583" cy="876532"/>
          </a:xfrm>
        </p:grpSpPr>
        <p:sp>
          <p:nvSpPr>
            <p:cNvPr id="16" name="Freeform 16"/>
            <p:cNvSpPr/>
            <p:nvPr/>
          </p:nvSpPr>
          <p:spPr>
            <a:xfrm>
              <a:off x="774918" y="4755118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4" y="0"/>
                  </a:lnTo>
                  <a:lnTo>
                    <a:pt x="507564" y="507564"/>
                  </a:lnTo>
                  <a:lnTo>
                    <a:pt x="0" y="507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375788" y="4764425"/>
              <a:ext cx="10135713" cy="86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800" spc="24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Summarizes clinical information for faster, accurate documentation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78D42C-55CB-4DCB-AB16-7D8B2296B141}"/>
              </a:ext>
            </a:extLst>
          </p:cNvPr>
          <p:cNvGrpSpPr/>
          <p:nvPr/>
        </p:nvGrpSpPr>
        <p:grpSpPr>
          <a:xfrm>
            <a:off x="790079" y="5922794"/>
            <a:ext cx="9713330" cy="896729"/>
            <a:chOff x="774918" y="5528671"/>
            <a:chExt cx="9713330" cy="896729"/>
          </a:xfrm>
        </p:grpSpPr>
        <p:sp>
          <p:nvSpPr>
            <p:cNvPr id="17" name="Freeform 17"/>
            <p:cNvSpPr/>
            <p:nvPr/>
          </p:nvSpPr>
          <p:spPr>
            <a:xfrm>
              <a:off x="774918" y="5528671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4" y="0"/>
                  </a:lnTo>
                  <a:lnTo>
                    <a:pt x="507564" y="507564"/>
                  </a:lnTo>
                  <a:lnTo>
                    <a:pt x="0" y="507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375788" y="5558175"/>
              <a:ext cx="9112460" cy="86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800" spc="24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Generates clear, structured clinical reports from medical data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F137B1-13FC-48ED-9DD2-5342AE84749F}"/>
              </a:ext>
            </a:extLst>
          </p:cNvPr>
          <p:cNvGrpSpPr/>
          <p:nvPr/>
        </p:nvGrpSpPr>
        <p:grpSpPr>
          <a:xfrm>
            <a:off x="777161" y="6985004"/>
            <a:ext cx="10904114" cy="2662588"/>
            <a:chOff x="753744" y="6445894"/>
            <a:chExt cx="10904114" cy="2662588"/>
          </a:xfrm>
        </p:grpSpPr>
        <p:sp>
          <p:nvSpPr>
            <p:cNvPr id="18" name="Freeform 18"/>
            <p:cNvSpPr/>
            <p:nvPr/>
          </p:nvSpPr>
          <p:spPr>
            <a:xfrm>
              <a:off x="753744" y="6445894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4" y="0"/>
                  </a:lnTo>
                  <a:lnTo>
                    <a:pt x="507564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375417" y="6445894"/>
              <a:ext cx="10282441" cy="2662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800" spc="24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Integrates seamlessly with EMR/EHR systems for consistency and compliance</a:t>
              </a:r>
            </a:p>
            <a:p>
              <a:pPr algn="l">
                <a:lnSpc>
                  <a:spcPts val="3499"/>
                </a:lnSpc>
              </a:pPr>
              <a:endParaRPr lang="en-US" sz="2800" spc="2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l">
                <a:lnSpc>
                  <a:spcPts val="3499"/>
                </a:lnSpc>
              </a:pPr>
              <a:endParaRPr lang="en-US" sz="2800" spc="2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l">
                <a:lnSpc>
                  <a:spcPts val="3499"/>
                </a:lnSpc>
              </a:pPr>
              <a:endParaRPr lang="en-US" sz="2800" spc="2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l">
                <a:lnSpc>
                  <a:spcPts val="3499"/>
                </a:lnSpc>
              </a:pPr>
              <a:endParaRPr lang="en-US" sz="2800" spc="2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12196" y="1485900"/>
            <a:ext cx="9506711" cy="185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3"/>
              </a:lnSpc>
            </a:pPr>
            <a:r>
              <a:rPr lang="en-US" sz="5259" b="1" spc="52" dirty="0">
                <a:solidFill>
                  <a:srgbClr val="1DAC90"/>
                </a:solidFill>
                <a:latin typeface="Arial Bold"/>
                <a:ea typeface="Arial Bold"/>
                <a:cs typeface="Arial Bold"/>
                <a:sym typeface="Arial Bold"/>
              </a:rPr>
              <a:t>Intelligent Clinical Documentation</a:t>
            </a: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7530" y="-1903676"/>
            <a:ext cx="9619824" cy="96198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03855" y="5143500"/>
            <a:ext cx="5265111" cy="7749139"/>
            <a:chOff x="0" y="0"/>
            <a:chExt cx="1386696" cy="2040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6" cy="2040926"/>
            </a:xfrm>
            <a:custGeom>
              <a:avLst/>
              <a:gdLst/>
              <a:ahLst/>
              <a:cxnLst/>
              <a:rect l="l" t="t" r="r" b="b"/>
              <a:pathLst>
                <a:path w="1386696" h="2040926">
                  <a:moveTo>
                    <a:pt x="147042" y="0"/>
                  </a:moveTo>
                  <a:lnTo>
                    <a:pt x="1239654" y="0"/>
                  </a:lnTo>
                  <a:cubicBezTo>
                    <a:pt x="1320863" y="0"/>
                    <a:pt x="1386696" y="65833"/>
                    <a:pt x="1386696" y="147042"/>
                  </a:cubicBezTo>
                  <a:lnTo>
                    <a:pt x="1386696" y="1893884"/>
                  </a:lnTo>
                  <a:cubicBezTo>
                    <a:pt x="1386696" y="1932882"/>
                    <a:pt x="1371204" y="1970282"/>
                    <a:pt x="1343628" y="1997858"/>
                  </a:cubicBezTo>
                  <a:cubicBezTo>
                    <a:pt x="1316053" y="2025434"/>
                    <a:pt x="1278652" y="2040926"/>
                    <a:pt x="1239654" y="2040926"/>
                  </a:cubicBezTo>
                  <a:lnTo>
                    <a:pt x="147042" y="2040926"/>
                  </a:lnTo>
                  <a:cubicBezTo>
                    <a:pt x="65833" y="2040926"/>
                    <a:pt x="0" y="1975093"/>
                    <a:pt x="0" y="1893884"/>
                  </a:cubicBezTo>
                  <a:lnTo>
                    <a:pt x="0" y="147042"/>
                  </a:lnTo>
                  <a:cubicBezTo>
                    <a:pt x="0" y="65833"/>
                    <a:pt x="65833" y="0"/>
                    <a:pt x="147042" y="0"/>
                  </a:cubicBezTo>
                  <a:close/>
                </a:path>
              </a:pathLst>
            </a:custGeom>
            <a:solidFill>
              <a:srgbClr val="7B226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6696" cy="208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044993" y="-1161138"/>
            <a:ext cx="8134749" cy="81347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497954" y="-614099"/>
            <a:ext cx="7040671" cy="704067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7854" r="-48356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402807" y="6411579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35429" y="3616960"/>
            <a:ext cx="507563" cy="507563"/>
          </a:xfrm>
          <a:custGeom>
            <a:avLst/>
            <a:gdLst/>
            <a:ahLst/>
            <a:cxnLst/>
            <a:rect l="l" t="t" r="r" b="b"/>
            <a:pathLst>
              <a:path w="507563" h="507563">
                <a:moveTo>
                  <a:pt x="0" y="0"/>
                </a:moveTo>
                <a:lnTo>
                  <a:pt x="507563" y="0"/>
                </a:lnTo>
                <a:lnTo>
                  <a:pt x="507563" y="507564"/>
                </a:lnTo>
                <a:lnTo>
                  <a:pt x="0" y="507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123075" y="4455160"/>
            <a:ext cx="507563" cy="507563"/>
          </a:xfrm>
          <a:custGeom>
            <a:avLst/>
            <a:gdLst/>
            <a:ahLst/>
            <a:cxnLst/>
            <a:rect l="l" t="t" r="r" b="b"/>
            <a:pathLst>
              <a:path w="507563" h="507563">
                <a:moveTo>
                  <a:pt x="0" y="0"/>
                </a:moveTo>
                <a:lnTo>
                  <a:pt x="507563" y="0"/>
                </a:lnTo>
                <a:lnTo>
                  <a:pt x="507563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123075" y="5293360"/>
            <a:ext cx="507563" cy="507563"/>
          </a:xfrm>
          <a:custGeom>
            <a:avLst/>
            <a:gdLst/>
            <a:ahLst/>
            <a:cxnLst/>
            <a:rect l="l" t="t" r="r" b="b"/>
            <a:pathLst>
              <a:path w="507563" h="507563">
                <a:moveTo>
                  <a:pt x="0" y="0"/>
                </a:moveTo>
                <a:lnTo>
                  <a:pt x="507563" y="0"/>
                </a:lnTo>
                <a:lnTo>
                  <a:pt x="507563" y="507564"/>
                </a:lnTo>
                <a:lnTo>
                  <a:pt x="0" y="507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148912" y="6134100"/>
            <a:ext cx="507563" cy="507563"/>
          </a:xfrm>
          <a:custGeom>
            <a:avLst/>
            <a:gdLst/>
            <a:ahLst/>
            <a:cxnLst/>
            <a:rect l="l" t="t" r="r" b="b"/>
            <a:pathLst>
              <a:path w="507563" h="507563">
                <a:moveTo>
                  <a:pt x="0" y="0"/>
                </a:moveTo>
                <a:lnTo>
                  <a:pt x="507563" y="0"/>
                </a:lnTo>
                <a:lnTo>
                  <a:pt x="507563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779663" y="3678764"/>
            <a:ext cx="10577483" cy="418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3"/>
              </a:lnSpc>
            </a:pPr>
            <a:r>
              <a:rPr lang="en-US" sz="2800" spc="2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Embeds AI assistants and dashboards into clinical applications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16993" y="4485364"/>
            <a:ext cx="8443899" cy="41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3"/>
              </a:lnSpc>
            </a:pPr>
            <a:r>
              <a:rPr lang="en-US" sz="2800" spc="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Integrates AI models through secure, scalable APIs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08875" y="5369560"/>
            <a:ext cx="8961494" cy="41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3"/>
              </a:lnSpc>
            </a:pPr>
            <a:r>
              <a:rPr lang="en-US" sz="2800" spc="2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Orchestrates AI services for seamless workflows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23176" y="6210978"/>
            <a:ext cx="8443899" cy="41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3"/>
              </a:lnSpc>
            </a:pPr>
            <a:r>
              <a:rPr lang="en-US" sz="2800" spc="2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Delivers real-time insights for informed decisions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229600" y="2131399"/>
            <a:ext cx="9251927" cy="92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0"/>
              </a:lnSpc>
            </a:pPr>
            <a:r>
              <a:rPr lang="en-US" sz="5257" b="1" spc="52" dirty="0" err="1">
                <a:solidFill>
                  <a:srgbClr val="1DAC90"/>
                </a:solidFill>
                <a:latin typeface="Arial Bold"/>
                <a:ea typeface="Arial Bold"/>
                <a:cs typeface="Arial Bold"/>
                <a:sym typeface="Arial Bold"/>
              </a:rPr>
              <a:t>GenAI</a:t>
            </a:r>
            <a:r>
              <a:rPr lang="en-US" sz="5257" b="1" spc="52" dirty="0">
                <a:solidFill>
                  <a:srgbClr val="1DAC90"/>
                </a:solidFill>
                <a:latin typeface="Arial Bold"/>
                <a:ea typeface="Arial Bold"/>
                <a:cs typeface="Arial Bold"/>
                <a:sym typeface="Arial Bold"/>
              </a:rPr>
              <a:t> Platform Integration</a:t>
            </a: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489</Words>
  <Application>Microsoft Office PowerPoint</Application>
  <PresentationFormat>Custom</PresentationFormat>
  <Paragraphs>75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Canva Sans</vt:lpstr>
      <vt:lpstr>Gotham Bold</vt:lpstr>
      <vt:lpstr>Calibri</vt:lpstr>
      <vt:lpstr>Arial Bold</vt:lpstr>
      <vt:lpstr>Garet Bold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Healthcare final  3</dc:title>
  <dc:creator>Dell</dc:creator>
  <cp:lastModifiedBy>Dell</cp:lastModifiedBy>
  <cp:revision>83</cp:revision>
  <dcterms:created xsi:type="dcterms:W3CDTF">2006-08-16T00:00:00Z</dcterms:created>
  <dcterms:modified xsi:type="dcterms:W3CDTF">2026-01-20T12:23:36Z</dcterms:modified>
  <dc:identifier>DAG-2LIQM1Y</dc:identifier>
</cp:coreProperties>
</file>